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0" r:id="rId2"/>
    <p:sldId id="258" r:id="rId3"/>
    <p:sldId id="277" r:id="rId4"/>
    <p:sldId id="284" r:id="rId5"/>
    <p:sldId id="294" r:id="rId6"/>
    <p:sldId id="291" r:id="rId7"/>
    <p:sldId id="320" r:id="rId8"/>
    <p:sldId id="295" r:id="rId9"/>
    <p:sldId id="293" r:id="rId10"/>
    <p:sldId id="297" r:id="rId11"/>
    <p:sldId id="317" r:id="rId12"/>
    <p:sldId id="301" r:id="rId13"/>
    <p:sldId id="307" r:id="rId14"/>
    <p:sldId id="308" r:id="rId15"/>
    <p:sldId id="305" r:id="rId16"/>
    <p:sldId id="309" r:id="rId17"/>
    <p:sldId id="306" r:id="rId18"/>
    <p:sldId id="296" r:id="rId19"/>
    <p:sldId id="279" r:id="rId20"/>
    <p:sldId id="318" r:id="rId21"/>
    <p:sldId id="271" r:id="rId22"/>
  </p:sldIdLst>
  <p:sldSz cx="9144000" cy="6858000" type="screen4x3"/>
  <p:notesSz cx="6797675" cy="9926638"/>
  <p:embeddedFontLst>
    <p:embeddedFont>
      <p:font typeface="나눔고딕 Extra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Abadi" panose="020B0604020202020204" charset="0"/>
      <p:regular r:id="rId28"/>
    </p:embeddedFont>
    <p:embeddedFont>
      <p:font typeface="나눔명조 ExtraBold" panose="020B0600000101010101" charset="-127"/>
      <p:bold r:id="rId29"/>
    </p:embeddedFont>
    <p:embeddedFont>
      <p:font typeface="나눔고딕" panose="020B0600000101010101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00B0F0"/>
    <a:srgbClr val="00D0C6"/>
    <a:srgbClr val="79E6DD"/>
    <a:srgbClr val="F0F0F0"/>
    <a:srgbClr val="EAA74D"/>
    <a:srgbClr val="4CB2E3"/>
    <a:srgbClr val="99CCFF"/>
    <a:srgbClr val="00708A"/>
    <a:srgbClr val="66FF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86824" autoAdjust="0"/>
  </p:normalViewPr>
  <p:slideViewPr>
    <p:cSldViewPr>
      <p:cViewPr varScale="1">
        <p:scale>
          <a:sx n="64" d="100"/>
          <a:sy n="64" d="100"/>
        </p:scale>
        <p:origin x="1692" y="7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82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베이스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취업 컨설팅 프로그램 중간 발표를 맡은 </a:t>
            </a:r>
            <a:r>
              <a:rPr lang="en-US" altLang="ko-KR" dirty="0"/>
              <a:t>8</a:t>
            </a:r>
            <a:r>
              <a:rPr lang="ko-KR" altLang="en-US" dirty="0"/>
              <a:t>조의 신진수입니다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89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ER </a:t>
            </a:r>
            <a:r>
              <a:rPr lang="ko-KR" altLang="en-US" dirty="0"/>
              <a:t>스키마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테이블</a:t>
            </a:r>
            <a:r>
              <a:rPr lang="en-US" altLang="ko-KR" dirty="0"/>
              <a:t>, </a:t>
            </a:r>
            <a:r>
              <a:rPr lang="ko-KR" altLang="en-US" dirty="0" err="1"/>
              <a:t>스펙정보</a:t>
            </a:r>
            <a:r>
              <a:rPr lang="en-US" altLang="ko-KR" dirty="0"/>
              <a:t>, </a:t>
            </a:r>
            <a:r>
              <a:rPr lang="ko-KR" altLang="en-US" dirty="0"/>
              <a:t>합격자 스펙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지원자</a:t>
            </a:r>
            <a:r>
              <a:rPr lang="en-US" altLang="ko-KR" dirty="0"/>
              <a:t>, </a:t>
            </a:r>
            <a:r>
              <a:rPr lang="ko-KR" altLang="en-US" dirty="0"/>
              <a:t>합격자 등</a:t>
            </a:r>
            <a:endParaRPr lang="en-US" altLang="ko-KR" dirty="0"/>
          </a:p>
          <a:p>
            <a:r>
              <a:rPr lang="ko-KR" altLang="en-US" dirty="0"/>
              <a:t>이 요구하는 </a:t>
            </a:r>
            <a:r>
              <a:rPr lang="ko-KR" altLang="en-US" dirty="0" err="1"/>
              <a:t>어트리뷰트에</a:t>
            </a:r>
            <a:r>
              <a:rPr lang="ko-KR" altLang="en-US" dirty="0"/>
              <a:t> 맞추어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프로그램 </a:t>
            </a:r>
            <a:r>
              <a:rPr lang="en-US" altLang="ko-KR" dirty="0"/>
              <a:t>UI</a:t>
            </a:r>
            <a:r>
              <a:rPr lang="ko-KR" altLang="en-US" dirty="0"/>
              <a:t>를 어떻게 설계했는지에 대해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프로그램을 실행하게 되면 다음과 같은 창과 맞닥뜨리게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사용자는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로그인하거나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회원가입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ID/PASSWORD </a:t>
            </a:r>
            <a:r>
              <a:rPr lang="ko-KR" altLang="en-US" dirty="0"/>
              <a:t>찾기를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65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프로그램 </a:t>
            </a:r>
            <a:r>
              <a:rPr lang="en-US" altLang="ko-KR" dirty="0"/>
              <a:t>UI</a:t>
            </a:r>
            <a:r>
              <a:rPr lang="ko-KR" altLang="en-US" dirty="0"/>
              <a:t>를 어떻게 설계했는지에 대해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프로그램을 실행하게 되면 다음과 같은 창과 맞닥뜨리게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사용자는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로그인하거나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회원가입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ID/PASSWORD </a:t>
            </a:r>
            <a:r>
              <a:rPr lang="ko-KR" altLang="en-US" dirty="0"/>
              <a:t>찾기를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5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로그인 하면 다음과 같이 사용자가 이용 가능한 메뉴가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스펙 관리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모의지원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추천기업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기업정보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개인정보 변경</a:t>
            </a:r>
            <a:endParaRPr lang="en-US" altLang="ko-KR" dirty="0"/>
          </a:p>
          <a:p>
            <a:r>
              <a:rPr lang="ko-KR" altLang="en-US" dirty="0"/>
              <a:t>메뉴가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순차적으로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5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사용자는 나의 스펙 관리 메뉴를 통해 자신의 </a:t>
            </a:r>
            <a:r>
              <a:rPr lang="ko-KR" altLang="en-US" dirty="0" err="1"/>
              <a:t>스펙정보를</a:t>
            </a:r>
            <a:r>
              <a:rPr lang="ko-KR" altLang="en-US" dirty="0"/>
              <a:t> 입력하거나</a:t>
            </a:r>
            <a:r>
              <a:rPr lang="en-US" altLang="ko-KR" dirty="0"/>
              <a:t>, </a:t>
            </a:r>
            <a:r>
              <a:rPr lang="ko-KR" altLang="en-US" dirty="0"/>
              <a:t>수정할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정보는 다양한 기능에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모의 지원은 사용자가 입력한 스펙을 토대로</a:t>
            </a:r>
            <a:endParaRPr lang="en-US" altLang="ko-KR" dirty="0"/>
          </a:p>
          <a:p>
            <a:r>
              <a:rPr lang="ko-KR" altLang="en-US" dirty="0"/>
              <a:t>원하는 기업에 모의 지원을 하는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입력한 기업에 대해 합격자 스펙 평균과 지원자 스펙 평균을 출력하여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얼마나 적합하고</a:t>
            </a:r>
            <a:r>
              <a:rPr lang="en-US" altLang="ko-KR" dirty="0"/>
              <a:t>, </a:t>
            </a:r>
            <a:r>
              <a:rPr lang="ko-KR" altLang="en-US" dirty="0"/>
              <a:t>어떤 스펙에 대해 추가적인 노력이 필요한지 확인 할 수 있는 기능입니다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9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추천 기업 메뉴는 사용자가 입력한 스펙에 기반하여 가장 비슷한 평균 합격자 스펙을 가진 기업을 출력하여</a:t>
            </a:r>
            <a:endParaRPr lang="en-US" altLang="ko-KR" dirty="0"/>
          </a:p>
          <a:p>
            <a:r>
              <a:rPr lang="ko-KR" altLang="en-US" dirty="0"/>
              <a:t>나에게 알맞은 기업을 추정할 수 있게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43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사용자는 개인정보 변경 메뉴를 통해 잘못된 인적 사항에 대해 수정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47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앞서 </a:t>
            </a:r>
            <a:r>
              <a:rPr lang="ko-KR" altLang="en-US" dirty="0" err="1"/>
              <a:t>보여드린대로</a:t>
            </a:r>
            <a:r>
              <a:rPr lang="ko-KR" altLang="en-US" dirty="0"/>
              <a:t> 설계 과정을 </a:t>
            </a:r>
            <a:r>
              <a:rPr lang="ko-KR" altLang="en-US" dirty="0" err="1"/>
              <a:t>끝맞췄으며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 설계를 토대로 프로그램을 실제로 개발할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5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서버는 진짜로 </a:t>
            </a:r>
            <a:r>
              <a:rPr lang="en-US" altLang="ko-KR" dirty="0"/>
              <a:t>AWS</a:t>
            </a:r>
            <a:r>
              <a:rPr lang="ko-KR" altLang="en-US" dirty="0"/>
              <a:t>에 올렸다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8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다음과 같은 순서대로 진행됩니다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중</a:t>
            </a:r>
            <a:r>
              <a:rPr lang="en-US" altLang="ko-KR" dirty="0"/>
              <a:t>, </a:t>
            </a:r>
            <a:r>
              <a:rPr lang="ko-KR" altLang="en-US" dirty="0"/>
              <a:t>설계 배경과 설계 목표는 이미 발표한 내용이므로 간략하게만 설명하고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내용을 중점적으로 설명할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9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설계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8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취업정보를 찾을 때 객관적인 데이터가 필요하다고 생각했고</a:t>
            </a:r>
            <a:r>
              <a:rPr lang="en-US" altLang="ko-KR" dirty="0"/>
              <a:t>, </a:t>
            </a:r>
            <a:r>
              <a:rPr lang="ko-KR" altLang="en-US" dirty="0"/>
              <a:t>이를 해결할 수 있는 프로그램으로 설계 방향을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47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9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기업과 취업 보완점을 제시하는 프로그램을 요구사항으로 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스펙에 대한 가중치</a:t>
            </a:r>
            <a:r>
              <a:rPr lang="en-US" altLang="ko-KR" dirty="0"/>
              <a:t>, </a:t>
            </a:r>
            <a:r>
              <a:rPr lang="ko-KR" altLang="en-US" dirty="0"/>
              <a:t>편리한 </a:t>
            </a:r>
            <a:r>
              <a:rPr lang="en-US" altLang="ko-KR" dirty="0"/>
              <a:t>UI, </a:t>
            </a:r>
            <a:r>
              <a:rPr lang="ko-KR" altLang="en-US" dirty="0"/>
              <a:t>데이터 </a:t>
            </a:r>
            <a:r>
              <a:rPr lang="ko-KR" altLang="en-US" dirty="0" err="1"/>
              <a:t>무결성등을</a:t>
            </a:r>
            <a:r>
              <a:rPr lang="ko-KR" altLang="en-US" dirty="0"/>
              <a:t> 고려사항으로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기업과 취업 보완점을 제시하는 프로그램을 요구사항으로 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스펙에 대한 가중치</a:t>
            </a:r>
            <a:r>
              <a:rPr lang="en-US" altLang="ko-KR" dirty="0"/>
              <a:t>, </a:t>
            </a:r>
            <a:r>
              <a:rPr lang="ko-KR" altLang="en-US" dirty="0"/>
              <a:t>편리한 </a:t>
            </a:r>
            <a:r>
              <a:rPr lang="en-US" altLang="ko-KR" dirty="0"/>
              <a:t>UI, </a:t>
            </a:r>
            <a:r>
              <a:rPr lang="ko-KR" altLang="en-US" dirty="0"/>
              <a:t>데이터 </a:t>
            </a:r>
            <a:r>
              <a:rPr lang="ko-KR" altLang="en-US" dirty="0" err="1"/>
              <a:t>무결성등을</a:t>
            </a:r>
            <a:r>
              <a:rPr lang="ko-KR" altLang="en-US" dirty="0"/>
              <a:t> 고려사항으로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6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이런 설계 배경과 목표를 바탕으로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어떻게 설계하였는지 그 내용에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7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ER </a:t>
            </a:r>
            <a:r>
              <a:rPr lang="ko-KR" altLang="en-US" dirty="0"/>
              <a:t>다이어그램입니다</a:t>
            </a:r>
            <a:r>
              <a:rPr lang="en-US" altLang="ko-KR" dirty="0"/>
              <a:t>. </a:t>
            </a:r>
            <a:r>
              <a:rPr lang="ko-KR" altLang="en-US" dirty="0"/>
              <a:t>저희는 그림과 같이 </a:t>
            </a:r>
            <a:r>
              <a:rPr lang="en-US" altLang="ko-KR" dirty="0"/>
              <a:t>ER</a:t>
            </a:r>
            <a:r>
              <a:rPr lang="ko-KR" altLang="en-US" dirty="0"/>
              <a:t>다이어그램을 설계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6</a:t>
            </a:r>
            <a:r>
              <a:rPr lang="ko-KR" altLang="en-US" dirty="0"/>
              <a:t>가지 부분</a:t>
            </a:r>
            <a:r>
              <a:rPr lang="en-US" altLang="ko-KR" dirty="0"/>
              <a:t>, </a:t>
            </a:r>
            <a:r>
              <a:rPr lang="ko-KR" altLang="en-US" dirty="0"/>
              <a:t>사용자 지원자</a:t>
            </a:r>
            <a:r>
              <a:rPr lang="en-US" altLang="ko-KR" dirty="0"/>
              <a:t>-</a:t>
            </a:r>
            <a:r>
              <a:rPr lang="ko-KR" altLang="en-US" dirty="0"/>
              <a:t>합격자</a:t>
            </a:r>
            <a:r>
              <a:rPr lang="en-US" altLang="ko-KR" dirty="0"/>
              <a:t> </a:t>
            </a:r>
            <a:r>
              <a:rPr lang="ko-KR" altLang="en-US" dirty="0" err="1"/>
              <a:t>스펙정보</a:t>
            </a:r>
            <a:r>
              <a:rPr lang="ko-KR" altLang="en-US" dirty="0"/>
              <a:t> </a:t>
            </a:r>
            <a:r>
              <a:rPr lang="ko-KR" altLang="en-US" dirty="0" err="1"/>
              <a:t>합격자스펙</a:t>
            </a:r>
            <a:r>
              <a:rPr lang="ko-KR" altLang="en-US" dirty="0"/>
              <a:t> 기업 관리자 순으로 나누어서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2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6.png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478D52B-A107-42E6-BA14-19EE5E680C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493"/>
            <a:ext cx="9144000" cy="51306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송미희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신진수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양세현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최성원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|   </a:t>
            </a:r>
            <a:r>
              <a:rPr lang="en-US" altLang="ko-KR" sz="90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90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급조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2019.06</a:t>
            </a:r>
            <a:endParaRPr lang="en-US" altLang="ko-KR" sz="9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ko-KR" altLang="en-US" spc="-50" dirty="0"/>
              <a:t>데이터베이스 설계</a:t>
            </a:r>
            <a:r>
              <a:rPr lang="en-US" altLang="ko-KR" spc="-50" dirty="0"/>
              <a:t/>
            </a:r>
            <a:br>
              <a:rPr lang="en-US" altLang="ko-KR" spc="-50" dirty="0"/>
            </a:br>
            <a:r>
              <a:rPr lang="ko-KR" altLang="en-US" b="0" spc="-50" dirty="0"/>
              <a:t>취업 컨설팅 프로그램 </a:t>
            </a:r>
            <a:r>
              <a:rPr lang="en-US" altLang="ko-KR" b="0" spc="-50" dirty="0"/>
              <a:t>- </a:t>
            </a:r>
            <a:r>
              <a:rPr lang="en-US" altLang="ko-KR" b="0" spc="-50" dirty="0">
                <a:solidFill>
                  <a:srgbClr val="00B0F0"/>
                </a:solidFill>
              </a:rPr>
              <a:t>8</a:t>
            </a:r>
            <a:r>
              <a:rPr lang="ko-KR" altLang="en-US" b="0" spc="-50" dirty="0">
                <a:solidFill>
                  <a:srgbClr val="00B0F0"/>
                </a:solidFill>
              </a:rPr>
              <a:t>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1C2F6C69-0F60-4FE0-9CBE-B962CA788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866"/>
            <a:ext cx="857693" cy="51117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05242" y="5598719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스키마</a:t>
            </a:r>
          </a:p>
        </p:txBody>
      </p:sp>
      <p:sp>
        <p:nvSpPr>
          <p:cNvPr id="19" name="눈물 방울 18">
            <a:extLst>
              <a:ext uri="{FF2B5EF4-FFF2-40B4-BE49-F238E27FC236}">
                <a16:creationId xmlns="" xmlns:a16="http://schemas.microsoft.com/office/drawing/2014/main" id="{760B7AD8-A1D7-4E84-B51E-9E751C4C6B6A}"/>
              </a:ext>
            </a:extLst>
          </p:cNvPr>
          <p:cNvSpPr/>
          <p:nvPr/>
        </p:nvSpPr>
        <p:spPr>
          <a:xfrm rot="18900000">
            <a:off x="2724745" y="2802231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="" xmlns:a16="http://schemas.microsoft.com/office/drawing/2014/main" id="{DA1BA924-29E9-4436-B112-CCC855D21125}"/>
              </a:ext>
            </a:extLst>
          </p:cNvPr>
          <p:cNvSpPr/>
          <p:nvPr/>
        </p:nvSpPr>
        <p:spPr>
          <a:xfrm rot="18900000">
            <a:off x="2724746" y="5435728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="" xmlns:a16="http://schemas.microsoft.com/office/drawing/2014/main" id="{EF5BE8B9-EC2B-44EA-A1E7-DF551EC1927F}"/>
              </a:ext>
            </a:extLst>
          </p:cNvPr>
          <p:cNvSpPr/>
          <p:nvPr/>
        </p:nvSpPr>
        <p:spPr>
          <a:xfrm rot="18900000">
            <a:off x="6289200" y="2816379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D0C6">
                  <a:shade val="30000"/>
                  <a:satMod val="115000"/>
                </a:srgbClr>
              </a:gs>
              <a:gs pos="50000">
                <a:srgbClr val="00D0C6">
                  <a:shade val="67500"/>
                  <a:satMod val="115000"/>
                </a:srgbClr>
              </a:gs>
              <a:gs pos="100000">
                <a:srgbClr val="00D0C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="" xmlns:a16="http://schemas.microsoft.com/office/drawing/2014/main" id="{E4972927-3DCA-43B5-AA6D-20F61D3D422C}"/>
              </a:ext>
            </a:extLst>
          </p:cNvPr>
          <p:cNvSpPr/>
          <p:nvPr/>
        </p:nvSpPr>
        <p:spPr>
          <a:xfrm rot="18900000">
            <a:off x="7560000" y="2845924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눈물 방울 23">
            <a:extLst>
              <a:ext uri="{FF2B5EF4-FFF2-40B4-BE49-F238E27FC236}">
                <a16:creationId xmlns="" xmlns:a16="http://schemas.microsoft.com/office/drawing/2014/main" id="{52633229-0340-453A-8362-1212F2F06BF8}"/>
              </a:ext>
            </a:extLst>
          </p:cNvPr>
          <p:cNvSpPr/>
          <p:nvPr/>
        </p:nvSpPr>
        <p:spPr>
          <a:xfrm rot="18900000">
            <a:off x="4659807" y="2798370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FBCDF76-0D10-4367-8C97-F7AFD7702629}"/>
              </a:ext>
            </a:extLst>
          </p:cNvPr>
          <p:cNvSpPr/>
          <p:nvPr/>
        </p:nvSpPr>
        <p:spPr>
          <a:xfrm>
            <a:off x="2656805" y="3079619"/>
            <a:ext cx="1215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(spec)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6954D6-51C2-4C7C-A345-E37A7ED7499F}"/>
              </a:ext>
            </a:extLst>
          </p:cNvPr>
          <p:cNvSpPr/>
          <p:nvPr/>
        </p:nvSpPr>
        <p:spPr>
          <a:xfrm>
            <a:off x="2643497" y="5633034"/>
            <a:ext cx="1215879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/>
                </a:solidFill>
                <a:latin typeface="Abadi" panose="020B0604020104020204" pitchFamily="34" charset="0"/>
              </a:rPr>
              <a:t>(company)</a:t>
            </a:r>
            <a:endParaRPr lang="en-US" altLang="ko-KR" sz="12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D0ECA4B-3E63-4831-950E-DA73B50CEEAE}"/>
              </a:ext>
            </a:extLst>
          </p:cNvPr>
          <p:cNvSpPr/>
          <p:nvPr/>
        </p:nvSpPr>
        <p:spPr>
          <a:xfrm>
            <a:off x="6281912" y="3083303"/>
            <a:ext cx="10945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100" b="1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endParaRPr lang="en-US" altLang="ko-KR" sz="1100" b="1" spc="-3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algn="ctr"/>
            <a:r>
              <a:rPr lang="en-US" altLang="ko-KR" sz="1100" b="1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(account)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E3DDBF3C-5D1C-4ECF-968F-00ABECF8E60E}"/>
              </a:ext>
            </a:extLst>
          </p:cNvPr>
          <p:cNvSpPr/>
          <p:nvPr/>
        </p:nvSpPr>
        <p:spPr>
          <a:xfrm>
            <a:off x="7573403" y="3083303"/>
            <a:ext cx="108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endParaRPr lang="en-US" altLang="ko-KR" sz="11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1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(manager)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339522DE-7DC6-4381-846A-54832318B1CD}"/>
              </a:ext>
            </a:extLst>
          </p:cNvPr>
          <p:cNvSpPr/>
          <p:nvPr/>
        </p:nvSpPr>
        <p:spPr>
          <a:xfrm>
            <a:off x="4602747" y="3079619"/>
            <a:ext cx="1215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b="1" spc="-30" dirty="0" err="1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pass_spec</a:t>
            </a:r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F2592D6-9643-45FB-A2C2-E9182554356E}"/>
              </a:ext>
            </a:extLst>
          </p:cNvPr>
          <p:cNvSpPr/>
          <p:nvPr/>
        </p:nvSpPr>
        <p:spPr>
          <a:xfrm>
            <a:off x="2411830" y="695597"/>
            <a:ext cx="1815746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university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major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gpa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FLOAT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opic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  <a:endParaRPr lang="en-US" altLang="ko-KR" sz="7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toeic_speaking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cert_count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lang_study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intern INT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account(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FD95CD0-765F-44B9-BDDA-B742F754B4AF}"/>
              </a:ext>
            </a:extLst>
          </p:cNvPr>
          <p:cNvSpPr/>
          <p:nvPr/>
        </p:nvSpPr>
        <p:spPr>
          <a:xfrm>
            <a:off x="2414390" y="4069686"/>
            <a:ext cx="1815746" cy="108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company_name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category VARCHAR(32)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field varchar(32)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adress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starting_salary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PRIMARYKEY(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492727E-B728-46A7-84E7-DE9F92D15333}"/>
              </a:ext>
            </a:extLst>
          </p:cNvPr>
          <p:cNvSpPr/>
          <p:nvPr/>
        </p:nvSpPr>
        <p:spPr>
          <a:xfrm>
            <a:off x="6288224" y="682369"/>
            <a:ext cx="1141401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account_pw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NOT NULL</a:t>
            </a:r>
          </a:p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account_name</a:t>
            </a:r>
            <a:endParaRPr lang="en-US" altLang="ko-KR" sz="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email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endParaRPr lang="en-US" altLang="ko-KR" sz="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PRIMARYKEY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UNIQUE (email)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98480F61-68A0-4AB0-9176-F49DE011B893}"/>
              </a:ext>
            </a:extLst>
          </p:cNvPr>
          <p:cNvSpPr/>
          <p:nvPr/>
        </p:nvSpPr>
        <p:spPr>
          <a:xfrm>
            <a:off x="7556336" y="695597"/>
            <a:ext cx="1225201" cy="1808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manager_pw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PRIMARYKEY(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F6F4341-0F9E-4E05-BA0E-DB0A139AF623}"/>
              </a:ext>
            </a:extLst>
          </p:cNvPr>
          <p:cNvSpPr/>
          <p:nvPr/>
        </p:nvSpPr>
        <p:spPr>
          <a:xfrm>
            <a:off x="4345767" y="694455"/>
            <a:ext cx="1815746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spec_no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 AUTO_INCREMENT,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company_job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university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major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gpa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FLOAT      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opic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toeic_speaking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cert_count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lang_study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intern INT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spec_no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company(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8589021B-5834-49B4-A207-0775BAB005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39" name="눈물 방울 38">
            <a:extLst>
              <a:ext uri="{FF2B5EF4-FFF2-40B4-BE49-F238E27FC236}">
                <a16:creationId xmlns="" xmlns:a16="http://schemas.microsoft.com/office/drawing/2014/main" id="{6826D58A-AA3B-4449-B008-8C6E696C3289}"/>
              </a:ext>
            </a:extLst>
          </p:cNvPr>
          <p:cNvSpPr/>
          <p:nvPr/>
        </p:nvSpPr>
        <p:spPr>
          <a:xfrm rot="18900000">
            <a:off x="4767384" y="5437692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99CCFF">
                  <a:shade val="30000"/>
                  <a:satMod val="115000"/>
                </a:srgbClr>
              </a:gs>
              <a:gs pos="50000">
                <a:srgbClr val="99CCFF">
                  <a:shade val="67500"/>
                  <a:satMod val="115000"/>
                </a:srgbClr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885012B-CBC5-4D49-B6FE-62110D2CC8B9}"/>
              </a:ext>
            </a:extLst>
          </p:cNvPr>
          <p:cNvSpPr/>
          <p:nvPr/>
        </p:nvSpPr>
        <p:spPr>
          <a:xfrm>
            <a:off x="4699444" y="5647474"/>
            <a:ext cx="12158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050" dirty="0" err="1">
                <a:solidFill>
                  <a:schemeClr val="bg1"/>
                </a:solidFill>
                <a:latin typeface="Abadi" panose="020B0604020104020204" pitchFamily="34" charset="0"/>
              </a:rPr>
              <a:t>apply_list</a:t>
            </a:r>
            <a:r>
              <a:rPr lang="en-US" altLang="ko-KR" sz="105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  <a:endParaRPr lang="en-US" altLang="ko-KR" sz="105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BD505E70-E74F-4AF9-A077-8E272DCD7748}"/>
              </a:ext>
            </a:extLst>
          </p:cNvPr>
          <p:cNvSpPr/>
          <p:nvPr/>
        </p:nvSpPr>
        <p:spPr>
          <a:xfrm>
            <a:off x="4346210" y="4069686"/>
            <a:ext cx="1815746" cy="1085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apply_date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DATE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account(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company(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</a:t>
            </a:r>
          </a:p>
        </p:txBody>
      </p:sp>
      <p:sp>
        <p:nvSpPr>
          <p:cNvPr id="42" name="눈물 방울 41">
            <a:extLst>
              <a:ext uri="{FF2B5EF4-FFF2-40B4-BE49-F238E27FC236}">
                <a16:creationId xmlns="" xmlns:a16="http://schemas.microsoft.com/office/drawing/2014/main" id="{2EF82E52-4495-412C-9B68-2C262827EE8B}"/>
              </a:ext>
            </a:extLst>
          </p:cNvPr>
          <p:cNvSpPr/>
          <p:nvPr/>
        </p:nvSpPr>
        <p:spPr>
          <a:xfrm rot="18900000">
            <a:off x="7016336" y="5435729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7010670-4EB9-4AB1-82AC-E51FB9D9BBA9}"/>
              </a:ext>
            </a:extLst>
          </p:cNvPr>
          <p:cNvSpPr/>
          <p:nvPr/>
        </p:nvSpPr>
        <p:spPr>
          <a:xfrm>
            <a:off x="7016336" y="5655399"/>
            <a:ext cx="10981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spc="-30" dirty="0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(</a:t>
            </a:r>
            <a:r>
              <a:rPr lang="en-US" altLang="ko-KR" sz="1050" b="1" spc="-30" dirty="0" err="1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pass_list</a:t>
            </a:r>
            <a:r>
              <a:rPr lang="en-US" altLang="ko-KR" sz="1050" b="1" spc="-30" dirty="0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3E7A4E5-CA03-423F-8A6E-C06044C6AF50}"/>
              </a:ext>
            </a:extLst>
          </p:cNvPr>
          <p:cNvSpPr/>
          <p:nvPr/>
        </p:nvSpPr>
        <p:spPr>
          <a:xfrm>
            <a:off x="7010607" y="4069687"/>
            <a:ext cx="993906" cy="1085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900" dirty="0">
                <a:solidFill>
                  <a:schemeClr val="tx1"/>
                </a:solidFill>
                <a:latin typeface="Abadi" panose="020B0604020104020204" pitchFamily="34" charset="0"/>
              </a:rPr>
              <a:t>ID int unique</a:t>
            </a:r>
          </a:p>
          <a:p>
            <a:pPr algn="just"/>
            <a:r>
              <a:rPr lang="en-US" altLang="ko-KR" sz="900" dirty="0">
                <a:solidFill>
                  <a:schemeClr val="tx1"/>
                </a:solidFill>
                <a:latin typeface="Abadi" panose="020B0604020104020204" pitchFamily="34" charset="0"/>
              </a:rPr>
              <a:t>PRIMARYKEY(ID)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235"/>
      </p:ext>
    </p:extLst>
  </p:cSld>
  <p:clrMapOvr>
    <a:masterClrMapping/>
  </p:clrMapOvr>
  <p:transition advTm="90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ECBDBF3-402F-4C64-BFD8-53DCAF966FC2}"/>
              </a:ext>
            </a:extLst>
          </p:cNvPr>
          <p:cNvSpPr/>
          <p:nvPr/>
        </p:nvSpPr>
        <p:spPr>
          <a:xfrm>
            <a:off x="3765600" y="692696"/>
            <a:ext cx="1877831" cy="90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종료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A33E135-0081-4987-9491-E9E60B7A5C59}"/>
              </a:ext>
            </a:extLst>
          </p:cNvPr>
          <p:cNvSpPr/>
          <p:nvPr/>
        </p:nvSpPr>
        <p:spPr>
          <a:xfrm>
            <a:off x="3765600" y="1899158"/>
            <a:ext cx="1877831" cy="90953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로그인 화면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2F92421-F362-48BB-9070-9646B6818D01}"/>
              </a:ext>
            </a:extLst>
          </p:cNvPr>
          <p:cNvSpPr/>
          <p:nvPr/>
        </p:nvSpPr>
        <p:spPr>
          <a:xfrm>
            <a:off x="3765600" y="3110231"/>
            <a:ext cx="1877831" cy="909537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메뉴 화면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76438EAE-B1B3-4652-B2D4-AC3901D81F3E}"/>
              </a:ext>
            </a:extLst>
          </p:cNvPr>
          <p:cNvSpPr/>
          <p:nvPr/>
        </p:nvSpPr>
        <p:spPr>
          <a:xfrm>
            <a:off x="722661" y="4320000"/>
            <a:ext cx="1398306" cy="511176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 관리 화면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0BD4602-A156-4467-BAC3-AFBF6CD97548}"/>
              </a:ext>
            </a:extLst>
          </p:cNvPr>
          <p:cNvSpPr/>
          <p:nvPr/>
        </p:nvSpPr>
        <p:spPr>
          <a:xfrm>
            <a:off x="2365814" y="4320000"/>
            <a:ext cx="1398306" cy="511176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모의 지원 화면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9FD1D414-3F11-4082-9508-0079FEF9FFCC}"/>
              </a:ext>
            </a:extLst>
          </p:cNvPr>
          <p:cNvSpPr/>
          <p:nvPr/>
        </p:nvSpPr>
        <p:spPr>
          <a:xfrm>
            <a:off x="4003200" y="4318999"/>
            <a:ext cx="1398306" cy="511176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추천 기업 화면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610FFA2-698F-4A20-B993-1A8A813FA95D}"/>
              </a:ext>
            </a:extLst>
          </p:cNvPr>
          <p:cNvSpPr/>
          <p:nvPr/>
        </p:nvSpPr>
        <p:spPr>
          <a:xfrm>
            <a:off x="5652120" y="4320000"/>
            <a:ext cx="1398306" cy="511176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기업정보 화면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5E80143-599A-4B48-9B66-D68AEAB19C6C}"/>
              </a:ext>
            </a:extLst>
          </p:cNvPr>
          <p:cNvSpPr/>
          <p:nvPr/>
        </p:nvSpPr>
        <p:spPr>
          <a:xfrm>
            <a:off x="7284019" y="4320000"/>
            <a:ext cx="1398306" cy="511176"/>
          </a:xfrm>
          <a:prstGeom prst="rect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개인정보 변경화면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EFD85E94-711F-4068-B7AC-DE7C55A46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61" y="4935266"/>
            <a:ext cx="1398306" cy="127057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146E8651-D793-44AF-AC37-41749DEB9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586" y="4935266"/>
            <a:ext cx="1397660" cy="86999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8D193054-3F71-4F03-82C5-DDC824070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882" y="4940394"/>
            <a:ext cx="1397660" cy="99684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34319BCF-2E2A-4C7E-81FD-879B21526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4019" y="4935266"/>
            <a:ext cx="1397661" cy="1135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5B808BF-54DF-4F54-B30B-6507B0FC7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082" y="4934585"/>
            <a:ext cx="1396343" cy="1134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564E586-F7A1-45FA-9F4B-0F7EAE01C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576" y="1901464"/>
            <a:ext cx="1118025" cy="9083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22E074B-881C-4AD4-BFAE-1B36F69302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535" y="3117268"/>
            <a:ext cx="1110768" cy="90249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7786A96-AE7C-4A89-B6AE-7AF4449998B2}"/>
              </a:ext>
            </a:extLst>
          </p:cNvPr>
          <p:cNvSpPr/>
          <p:nvPr/>
        </p:nvSpPr>
        <p:spPr>
          <a:xfrm>
            <a:off x="5767418" y="691043"/>
            <a:ext cx="1137184" cy="9095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…</a:t>
            </a:r>
            <a:endParaRPr lang="ko-KR" altLang="en-US" sz="12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AE93C6D2-1697-468B-85EB-E4AD01D267BA}"/>
              </a:ext>
            </a:extLst>
          </p:cNvPr>
          <p:cNvSpPr/>
          <p:nvPr/>
        </p:nvSpPr>
        <p:spPr>
          <a:xfrm>
            <a:off x="3764120" y="692696"/>
            <a:ext cx="1877831" cy="90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종료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DC39D7E8-8622-4B45-81DA-306B0EEC34A2}"/>
              </a:ext>
            </a:extLst>
          </p:cNvPr>
          <p:cNvCxnSpPr>
            <a:cxnSpLocks/>
            <a:stCxn id="54" idx="2"/>
            <a:endCxn id="32" idx="0"/>
          </p:cNvCxnSpPr>
          <p:nvPr/>
        </p:nvCxnSpPr>
        <p:spPr>
          <a:xfrm>
            <a:off x="4703036" y="1602233"/>
            <a:ext cx="1480" cy="29692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AC44CDAD-26B3-48CF-86B9-5F2F3806A21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4704516" y="2808695"/>
            <a:ext cx="0" cy="30153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AABC7D3A-E54D-4E68-BC3C-BDDC9052868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1421814" y="4019768"/>
            <a:ext cx="3282702" cy="3002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B72E36C2-12F3-44C8-A846-5ACF28D6E73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3064967" y="4019768"/>
            <a:ext cx="1639549" cy="3002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179CD9D4-6B31-4D8F-96ED-DFC029A50E9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4704516" y="4019768"/>
            <a:ext cx="1646757" cy="3002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="" xmlns:a16="http://schemas.microsoft.com/office/drawing/2014/main" id="{6E8C7496-A9BB-4B33-8B08-94508DABFF2B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flipH="1">
            <a:off x="4702353" y="4019768"/>
            <a:ext cx="2163" cy="29923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DD550C3B-D736-4883-B0CA-05C26095BB36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4704516" y="4019768"/>
            <a:ext cx="3278656" cy="3002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제목 12">
            <a:extLst>
              <a:ext uri="{FF2B5EF4-FFF2-40B4-BE49-F238E27FC236}">
                <a16:creationId xmlns="" xmlns:a16="http://schemas.microsoft.com/office/drawing/2014/main" id="{5B47CCA1-9A2B-4AFD-B7D8-AAF2A77B3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9187"/>
      </p:ext>
    </p:extLst>
  </p:cSld>
  <p:clrMapOvr>
    <a:masterClrMapping/>
  </p:clrMapOvr>
  <p:transition advTm="63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79902" y="1364127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로그인 기능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F14AAF-3E39-4C56-87C4-C5AF413351E5}"/>
              </a:ext>
            </a:extLst>
          </p:cNvPr>
          <p:cNvSpPr/>
          <p:nvPr/>
        </p:nvSpPr>
        <p:spPr>
          <a:xfrm>
            <a:off x="4867713" y="1670827"/>
            <a:ext cx="2737553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입력하여 로그인 하여 기능들을 사용할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789CB07-7522-4F33-9A33-AA46936325CF}"/>
              </a:ext>
            </a:extLst>
          </p:cNvPr>
          <p:cNvSpPr txBox="1"/>
          <p:nvPr/>
        </p:nvSpPr>
        <p:spPr>
          <a:xfrm>
            <a:off x="4779902" y="2405648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회원가입 기능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A09D7A6-AD2B-4E0A-9DB7-0667A9C7054C}"/>
              </a:ext>
            </a:extLst>
          </p:cNvPr>
          <p:cNvSpPr/>
          <p:nvPr/>
        </p:nvSpPr>
        <p:spPr>
          <a:xfrm>
            <a:off x="4867713" y="2712348"/>
            <a:ext cx="2737553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등록되어 있지 않다면 회원가입을 통해 계정을 만들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385D26A-BE47-43F0-AA2F-333E792BD4F8}"/>
              </a:ext>
            </a:extLst>
          </p:cNvPr>
          <p:cNvSpPr txBox="1"/>
          <p:nvPr/>
        </p:nvSpPr>
        <p:spPr>
          <a:xfrm>
            <a:off x="4779902" y="342900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ID/PASSWORD </a:t>
            </a:r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EC90721A-4116-4B1A-94B5-BE72A9E86A20}"/>
              </a:ext>
            </a:extLst>
          </p:cNvPr>
          <p:cNvSpPr/>
          <p:nvPr/>
        </p:nvSpPr>
        <p:spPr>
          <a:xfrm>
            <a:off x="4867713" y="3735700"/>
            <a:ext cx="2737553" cy="75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등록이 되어 있으나 계정의 정보를 기억해내지 못한다면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ID/PASSWORD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찾기를 통해 계정 정보를 알아 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7A35666-49BF-46C9-9BE1-7078B69A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60" y="1374000"/>
            <a:ext cx="3962400" cy="321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050378C-01BD-46AF-88A3-B6F32C9BAE1B}"/>
              </a:ext>
            </a:extLst>
          </p:cNvPr>
          <p:cNvSpPr/>
          <p:nvPr/>
        </p:nvSpPr>
        <p:spPr>
          <a:xfrm>
            <a:off x="430560" y="4778773"/>
            <a:ext cx="334935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user_account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r>
              <a:rPr lang="en-US" altLang="ko-KR" sz="1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account_pw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account_pw</a:t>
            </a:r>
            <a:endParaRPr lang="ko-KR" altLang="en-US" sz="4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587935A-2C5F-456A-8B0E-141848816319}"/>
              </a:ext>
            </a:extLst>
          </p:cNvPr>
          <p:cNvSpPr/>
          <p:nvPr/>
        </p:nvSpPr>
        <p:spPr>
          <a:xfrm>
            <a:off x="2051720" y="2682647"/>
            <a:ext cx="1440160" cy="314305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0CD15F72-6E35-4A1D-8EB7-436C0E4F0764}"/>
              </a:ext>
            </a:extLst>
          </p:cNvPr>
          <p:cNvSpPr/>
          <p:nvPr/>
        </p:nvSpPr>
        <p:spPr>
          <a:xfrm>
            <a:off x="2050594" y="3081299"/>
            <a:ext cx="1440160" cy="314305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="" xmlns:a16="http://schemas.microsoft.com/office/drawing/2014/main" id="{4DFDA625-D6B9-4C24-AF36-2E3155A3FE22}"/>
              </a:ext>
            </a:extLst>
          </p:cNvPr>
          <p:cNvCxnSpPr>
            <a:cxnSpLocks/>
            <a:stCxn id="8" idx="3"/>
            <a:endCxn id="37" idx="3"/>
          </p:cNvCxnSpPr>
          <p:nvPr/>
        </p:nvCxnSpPr>
        <p:spPr>
          <a:xfrm>
            <a:off x="3491880" y="2839800"/>
            <a:ext cx="144016" cy="2605425"/>
          </a:xfrm>
          <a:prstGeom prst="bentConnector3">
            <a:avLst>
              <a:gd name="adj1" fmla="val 258732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="" xmlns:a16="http://schemas.microsoft.com/office/drawing/2014/main" id="{F282CF37-DFCA-4100-B0DB-34FF1650582B}"/>
              </a:ext>
            </a:extLst>
          </p:cNvPr>
          <p:cNvCxnSpPr>
            <a:cxnSpLocks/>
            <a:stCxn id="21" idx="3"/>
            <a:endCxn id="40" idx="2"/>
          </p:cNvCxnSpPr>
          <p:nvPr/>
        </p:nvCxnSpPr>
        <p:spPr>
          <a:xfrm flipH="1">
            <a:off x="3019837" y="3238452"/>
            <a:ext cx="470917" cy="2617539"/>
          </a:xfrm>
          <a:prstGeom prst="bentConnector4">
            <a:avLst>
              <a:gd name="adj1" fmla="val -120627"/>
              <a:gd name="adj2" fmla="val 108733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B8CD1C6E-B005-4D20-90C7-DB20FE93140E}"/>
              </a:ext>
            </a:extLst>
          </p:cNvPr>
          <p:cNvSpPr/>
          <p:nvPr/>
        </p:nvSpPr>
        <p:spPr>
          <a:xfrm>
            <a:off x="2519772" y="5301209"/>
            <a:ext cx="1116124" cy="288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2D30427D-F681-4384-94AD-3E9C8F5404CE}"/>
              </a:ext>
            </a:extLst>
          </p:cNvPr>
          <p:cNvSpPr/>
          <p:nvPr/>
        </p:nvSpPr>
        <p:spPr>
          <a:xfrm>
            <a:off x="2403778" y="5567959"/>
            <a:ext cx="1232118" cy="288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5028"/>
      </p:ext>
    </p:extLst>
  </p:cSld>
  <p:clrMapOvr>
    <a:masterClrMapping/>
  </p:clrMapOvr>
  <p:transition advTm="12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B77C0-DE28-4B38-94D7-BC5DB23D2BC5}"/>
              </a:ext>
            </a:extLst>
          </p:cNvPr>
          <p:cNvSpPr txBox="1"/>
          <p:nvPr/>
        </p:nvSpPr>
        <p:spPr>
          <a:xfrm>
            <a:off x="4779902" y="1364127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나의 스펙 관리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7541723-DB35-42F8-A1B1-46998343F091}"/>
              </a:ext>
            </a:extLst>
          </p:cNvPr>
          <p:cNvSpPr/>
          <p:nvPr/>
        </p:nvSpPr>
        <p:spPr>
          <a:xfrm>
            <a:off x="4867713" y="1670827"/>
            <a:ext cx="2737553" cy="52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나의 스펙 관리 메뉴를 통해 스펙 정보를 수정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C568D17-1B38-484B-A548-700749F7A8BE}"/>
              </a:ext>
            </a:extLst>
          </p:cNvPr>
          <p:cNvSpPr txBox="1"/>
          <p:nvPr/>
        </p:nvSpPr>
        <p:spPr>
          <a:xfrm>
            <a:off x="4777908" y="234416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모의 지원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F63DA83-4589-4991-98CD-A2AE0122ABB9}"/>
              </a:ext>
            </a:extLst>
          </p:cNvPr>
          <p:cNvSpPr/>
          <p:nvPr/>
        </p:nvSpPr>
        <p:spPr>
          <a:xfrm>
            <a:off x="4865719" y="2650860"/>
            <a:ext cx="2737553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 되어있는  기업에 모의 지원하여 모의 지원한 다른 사용자들과 스펙을 비교해 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03E492D-3D96-409B-8863-D4823074A217}"/>
              </a:ext>
            </a:extLst>
          </p:cNvPr>
          <p:cNvSpPr txBox="1"/>
          <p:nvPr/>
        </p:nvSpPr>
        <p:spPr>
          <a:xfrm>
            <a:off x="4788353" y="343728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추천기업 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2A181E55-4314-4B82-BFCC-D077ED536B33}"/>
              </a:ext>
            </a:extLst>
          </p:cNvPr>
          <p:cNvSpPr/>
          <p:nvPr/>
        </p:nvSpPr>
        <p:spPr>
          <a:xfrm>
            <a:off x="4876164" y="3743980"/>
            <a:ext cx="2737553" cy="52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입력한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토대로 추천기업 기능을 이용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AB9A1F-AE76-4F20-AF7C-87A512E0515F}"/>
              </a:ext>
            </a:extLst>
          </p:cNvPr>
          <p:cNvSpPr txBox="1"/>
          <p:nvPr/>
        </p:nvSpPr>
        <p:spPr>
          <a:xfrm>
            <a:off x="4777908" y="4282906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기업 정보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26B2EB7-7D6C-4CDF-BEF6-4CCF0EC902F6}"/>
              </a:ext>
            </a:extLst>
          </p:cNvPr>
          <p:cNvSpPr/>
          <p:nvPr/>
        </p:nvSpPr>
        <p:spPr>
          <a:xfrm>
            <a:off x="4865719" y="4589606"/>
            <a:ext cx="2737553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등록되어 있는 기업의 정보들을 열람할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1020258-CAA7-4D21-91E9-BC91BAA9A9B4}"/>
              </a:ext>
            </a:extLst>
          </p:cNvPr>
          <p:cNvSpPr txBox="1"/>
          <p:nvPr/>
        </p:nvSpPr>
        <p:spPr>
          <a:xfrm>
            <a:off x="4777908" y="5169074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개인정보 변경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27174E2-21FF-482F-BFCA-5DD6023DD3DA}"/>
              </a:ext>
            </a:extLst>
          </p:cNvPr>
          <p:cNvSpPr/>
          <p:nvPr/>
        </p:nvSpPr>
        <p:spPr>
          <a:xfrm>
            <a:off x="4865719" y="5475774"/>
            <a:ext cx="2737553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계정의 정보를 수정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0857AFF-93EF-4D03-AE07-EFBE7B950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34" y="1364127"/>
            <a:ext cx="4317842" cy="35082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E69844C-DB21-40BD-8AE5-ABA244E2A5E7}"/>
              </a:ext>
            </a:extLst>
          </p:cNvPr>
          <p:cNvSpPr/>
          <p:nvPr/>
        </p:nvSpPr>
        <p:spPr>
          <a:xfrm>
            <a:off x="2333683" y="2745924"/>
            <a:ext cx="1944216" cy="230832"/>
          </a:xfrm>
          <a:prstGeom prst="rect">
            <a:avLst/>
          </a:prstGeom>
          <a:solidFill>
            <a:srgbClr val="1C1C1C"/>
          </a:solidFill>
          <a:ln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ManagingSpec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specDlg</a:t>
            </a:r>
            <a:r>
              <a:rPr lang="en-US" altLang="ko-KR" sz="9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mSpecDB</a:t>
            </a:r>
            <a:r>
              <a:rPr lang="en-US" altLang="ko-KR" sz="9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4FA45207-BBFE-491E-B61A-8D1320CEAF61}"/>
              </a:ext>
            </a:extLst>
          </p:cNvPr>
          <p:cNvSpPr/>
          <p:nvPr/>
        </p:nvSpPr>
        <p:spPr>
          <a:xfrm>
            <a:off x="2339764" y="3072326"/>
            <a:ext cx="1944216" cy="230832"/>
          </a:xfrm>
          <a:prstGeom prst="rect">
            <a:avLst/>
          </a:prstGeom>
          <a:solidFill>
            <a:srgbClr val="1C1C1C"/>
          </a:solidFill>
          <a:ln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Apply </a:t>
            </a:r>
            <a:r>
              <a:rPr lang="en-US" altLang="ko-KR" sz="9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applyDlg</a:t>
            </a:r>
            <a:r>
              <a:rPr lang="en-US" altLang="ko-KR" sz="9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mSpecDB</a:t>
            </a:r>
            <a:r>
              <a:rPr lang="en-US" altLang="ko-KR" sz="9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86C389C-7EE9-4296-AB99-50CCA4BBED5D}"/>
              </a:ext>
            </a:extLst>
          </p:cNvPr>
          <p:cNvSpPr/>
          <p:nvPr/>
        </p:nvSpPr>
        <p:spPr>
          <a:xfrm>
            <a:off x="2339764" y="3402858"/>
            <a:ext cx="1944216" cy="200055"/>
          </a:xfrm>
          <a:prstGeom prst="rect">
            <a:avLst/>
          </a:prstGeom>
          <a:solidFill>
            <a:srgbClr val="1C1C1C"/>
          </a:solidFill>
          <a:ln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Recommendation </a:t>
            </a:r>
            <a:r>
              <a:rPr lang="en-US" altLang="ko-KR" sz="7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recommendDlg</a:t>
            </a:r>
            <a:r>
              <a:rPr lang="en-US" altLang="ko-KR" sz="7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mSpecDB</a:t>
            </a:r>
            <a:r>
              <a:rPr lang="en-US" altLang="ko-KR" sz="7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F3C34599-16BC-4BD9-9BFE-685FF5E6C729}"/>
              </a:ext>
            </a:extLst>
          </p:cNvPr>
          <p:cNvSpPr/>
          <p:nvPr/>
        </p:nvSpPr>
        <p:spPr>
          <a:xfrm>
            <a:off x="2339764" y="3748030"/>
            <a:ext cx="1944216" cy="215444"/>
          </a:xfrm>
          <a:prstGeom prst="rect">
            <a:avLst/>
          </a:prstGeom>
          <a:solidFill>
            <a:srgbClr val="1C1C1C"/>
          </a:solidFill>
          <a:ln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Companyinfo</a:t>
            </a:r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companyDlg</a:t>
            </a:r>
            <a:r>
              <a:rPr lang="en-US" altLang="ko-KR" sz="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mSpecDB</a:t>
            </a:r>
            <a:r>
              <a:rPr lang="en-US" altLang="ko-KR" sz="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B21AB72-C563-49F4-B7AC-D28FA8CC0E3C}"/>
              </a:ext>
            </a:extLst>
          </p:cNvPr>
          <p:cNvSpPr/>
          <p:nvPr/>
        </p:nvSpPr>
        <p:spPr>
          <a:xfrm>
            <a:off x="2333683" y="4058605"/>
            <a:ext cx="1944216" cy="215444"/>
          </a:xfrm>
          <a:prstGeom prst="rect">
            <a:avLst/>
          </a:prstGeom>
          <a:solidFill>
            <a:srgbClr val="1C1C1C"/>
          </a:solidFill>
          <a:ln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Personalinfo</a:t>
            </a:r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personalDlg</a:t>
            </a:r>
            <a:r>
              <a:rPr lang="en-US" altLang="ko-KR" sz="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mSpecDB</a:t>
            </a:r>
            <a:r>
              <a:rPr lang="en-US" altLang="ko-KR" sz="8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51720" y="2852936"/>
            <a:ext cx="281963" cy="0"/>
          </a:xfrm>
          <a:prstGeom prst="straightConnector1">
            <a:avLst/>
          </a:prstGeom>
          <a:ln>
            <a:solidFill>
              <a:srgbClr val="1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051720" y="3212976"/>
            <a:ext cx="281963" cy="0"/>
          </a:xfrm>
          <a:prstGeom prst="straightConnector1">
            <a:avLst/>
          </a:prstGeom>
          <a:ln>
            <a:solidFill>
              <a:srgbClr val="1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051720" y="3501008"/>
            <a:ext cx="281963" cy="0"/>
          </a:xfrm>
          <a:prstGeom prst="straightConnector1">
            <a:avLst/>
          </a:prstGeom>
          <a:ln>
            <a:solidFill>
              <a:srgbClr val="1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2051720" y="3861048"/>
            <a:ext cx="281963" cy="0"/>
          </a:xfrm>
          <a:prstGeom prst="straightConnector1">
            <a:avLst/>
          </a:prstGeom>
          <a:ln>
            <a:solidFill>
              <a:srgbClr val="1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051720" y="4149080"/>
            <a:ext cx="281963" cy="0"/>
          </a:xfrm>
          <a:prstGeom prst="straightConnector1">
            <a:avLst/>
          </a:prstGeom>
          <a:ln>
            <a:solidFill>
              <a:srgbClr val="1C1C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2625"/>
      </p:ext>
    </p:extLst>
  </p:cSld>
  <p:clrMapOvr>
    <a:masterClrMapping/>
  </p:clrMapOvr>
  <p:transition advTm="228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74996-5BA9-46DB-B7DD-8AF41D41A94E}"/>
              </a:ext>
            </a:extLst>
          </p:cNvPr>
          <p:cNvSpPr txBox="1"/>
          <p:nvPr/>
        </p:nvSpPr>
        <p:spPr>
          <a:xfrm>
            <a:off x="6362549" y="1344563"/>
            <a:ext cx="283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나의 스펙 관리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89C6B29-3DA9-402E-BD54-1292BD5B22C5}"/>
              </a:ext>
            </a:extLst>
          </p:cNvPr>
          <p:cNvSpPr/>
          <p:nvPr/>
        </p:nvSpPr>
        <p:spPr>
          <a:xfrm>
            <a:off x="6450361" y="1651263"/>
            <a:ext cx="2372072" cy="98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나의 스펙 관리 메뉴를 통해 스펙 정보를 수정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 정보는 대학교이름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토익점수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오픽점수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토스점수이다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19848C-EF37-4853-BF02-B6360B79E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766759"/>
            <a:ext cx="3962400" cy="36004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5123109-1255-4B31-B1ED-8934C2233727}"/>
              </a:ext>
            </a:extLst>
          </p:cNvPr>
          <p:cNvSpPr/>
          <p:nvPr/>
        </p:nvSpPr>
        <p:spPr>
          <a:xfrm>
            <a:off x="2411760" y="4657320"/>
            <a:ext cx="432048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INTO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user_spec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university, major,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opic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toeic_speaking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cert_count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lang_study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intern)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400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:university, :major,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toeic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opic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toeic_speaking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cert_count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:</a:t>
            </a:r>
            <a:r>
              <a:rPr lang="en-US" altLang="ko-KR" sz="1400" dirty="0" err="1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lang_study</a:t>
            </a:r>
            <a:r>
              <a:rPr lang="en-US" altLang="ko-KR" sz="1400" dirty="0">
                <a:solidFill>
                  <a:srgbClr val="00D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:intern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04CBE84-CC68-42F2-9529-63610F2B776C}"/>
              </a:ext>
            </a:extLst>
          </p:cNvPr>
          <p:cNvSpPr/>
          <p:nvPr/>
        </p:nvSpPr>
        <p:spPr>
          <a:xfrm>
            <a:off x="2699792" y="1844824"/>
            <a:ext cx="2304256" cy="2354193"/>
          </a:xfrm>
          <a:prstGeom prst="rect">
            <a:avLst/>
          </a:prstGeom>
          <a:noFill/>
          <a:ln>
            <a:solidFill>
              <a:srgbClr val="00D0C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="" xmlns:a16="http://schemas.microsoft.com/office/drawing/2014/main" id="{67C8AE3E-3EFD-447B-A3BC-1C34C2C78EBF}"/>
              </a:ext>
            </a:extLst>
          </p:cNvPr>
          <p:cNvCxnSpPr>
            <a:cxnSpLocks/>
            <a:stCxn id="20" idx="1"/>
            <a:endCxn id="22" idx="1"/>
          </p:cNvCxnSpPr>
          <p:nvPr/>
        </p:nvCxnSpPr>
        <p:spPr>
          <a:xfrm rot="10800000" flipV="1">
            <a:off x="2403778" y="3021920"/>
            <a:ext cx="296014" cy="2807679"/>
          </a:xfrm>
          <a:prstGeom prst="bentConnector3">
            <a:avLst>
              <a:gd name="adj1" fmla="val 177226"/>
            </a:avLst>
          </a:prstGeom>
          <a:ln>
            <a:solidFill>
              <a:srgbClr val="00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CD1B567-9E8D-46B3-BB4D-D8C7D3223CA4}"/>
              </a:ext>
            </a:extLst>
          </p:cNvPr>
          <p:cNvSpPr/>
          <p:nvPr/>
        </p:nvSpPr>
        <p:spPr>
          <a:xfrm>
            <a:off x="2403778" y="5567959"/>
            <a:ext cx="4184446" cy="52328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4CE8C62-D9FD-451E-A231-81FEB9F96272}"/>
              </a:ext>
            </a:extLst>
          </p:cNvPr>
          <p:cNvSpPr/>
          <p:nvPr/>
        </p:nvSpPr>
        <p:spPr>
          <a:xfrm>
            <a:off x="2741488" y="1170874"/>
            <a:ext cx="1075928" cy="255082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="" xmlns:a16="http://schemas.microsoft.com/office/drawing/2014/main" id="{F478D024-47E0-4B66-BB1A-515A410FBE8A}"/>
              </a:ext>
            </a:extLst>
          </p:cNvPr>
          <p:cNvCxnSpPr>
            <a:cxnSpLocks/>
            <a:stCxn id="24" idx="1"/>
            <a:endCxn id="29" idx="1"/>
          </p:cNvCxnSpPr>
          <p:nvPr/>
        </p:nvCxnSpPr>
        <p:spPr>
          <a:xfrm rot="10800000" flipV="1">
            <a:off x="2519772" y="1298415"/>
            <a:ext cx="221716" cy="4388196"/>
          </a:xfrm>
          <a:prstGeom prst="bentConnector3">
            <a:avLst>
              <a:gd name="adj1" fmla="val 30815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6A8C113-9AFE-4986-A314-DF93ADDE171B}"/>
              </a:ext>
            </a:extLst>
          </p:cNvPr>
          <p:cNvSpPr/>
          <p:nvPr/>
        </p:nvSpPr>
        <p:spPr>
          <a:xfrm>
            <a:off x="2519772" y="5567958"/>
            <a:ext cx="1116124" cy="2373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93955"/>
      </p:ext>
    </p:extLst>
  </p:cSld>
  <p:clrMapOvr>
    <a:masterClrMapping/>
  </p:clrMapOvr>
  <p:transition advTm="14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0A8C42DA-8953-4CD8-A026-F8CCEFE48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85" y="1373480"/>
            <a:ext cx="4343345" cy="270359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3C8821C-8D3D-4D22-8BD0-0E470FE0B6FC}"/>
              </a:ext>
            </a:extLst>
          </p:cNvPr>
          <p:cNvSpPr txBox="1"/>
          <p:nvPr/>
        </p:nvSpPr>
        <p:spPr>
          <a:xfrm>
            <a:off x="4788024" y="135863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모의 지원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FF80F6B-A564-4E5D-BAFD-546005D04FE5}"/>
              </a:ext>
            </a:extLst>
          </p:cNvPr>
          <p:cNvSpPr/>
          <p:nvPr/>
        </p:nvSpPr>
        <p:spPr>
          <a:xfrm>
            <a:off x="4875835" y="1665330"/>
            <a:ext cx="2737553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 되어있는  기업에 모의 지원하여 모의 지원한 다른 사용자들과 스펙을 비교해 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이전 합격자의 스펙 평균도 물론 제시해준다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5E24566-1B33-410C-A4A6-F619B23CAEC2}"/>
              </a:ext>
            </a:extLst>
          </p:cNvPr>
          <p:cNvSpPr/>
          <p:nvPr/>
        </p:nvSpPr>
        <p:spPr>
          <a:xfrm>
            <a:off x="425161" y="4106773"/>
            <a:ext cx="7189042" cy="938719"/>
          </a:xfrm>
          <a:prstGeom prst="rect">
            <a:avLst/>
          </a:prstGeom>
          <a:solidFill>
            <a:schemeClr val="bg1"/>
          </a:solidFill>
          <a:ln w="28575"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opic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toeic_speaking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cert_count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lang_study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AVG(intern)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pass_spec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 BY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HAVING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</a:p>
          <a:p>
            <a:r>
              <a:rPr lang="en-US" altLang="ko-KR" sz="11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393533B-6111-4159-977A-9D974F5AD896}"/>
              </a:ext>
            </a:extLst>
          </p:cNvPr>
          <p:cNvSpPr/>
          <p:nvPr/>
        </p:nvSpPr>
        <p:spPr>
          <a:xfrm>
            <a:off x="425161" y="5109294"/>
            <a:ext cx="7189042" cy="1107996"/>
          </a:xfrm>
          <a:prstGeom prst="rect">
            <a:avLst/>
          </a:prstGeom>
          <a:solidFill>
            <a:schemeClr val="bg1"/>
          </a:solidFill>
          <a:ln w="28575">
            <a:solidFill>
              <a:srgbClr val="00D0C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opic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toeic_speaking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cert_count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lang_study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AVG(intern) </a:t>
            </a:r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apply_list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a,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user_spec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u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a.account_id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u.account_id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 BY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HAVING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</a:p>
          <a:p>
            <a:r>
              <a:rPr lang="en-US" altLang="ko-KR" sz="11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E3EF9FF-BCA2-4A72-8E06-5D88C6A15C25}"/>
              </a:ext>
            </a:extLst>
          </p:cNvPr>
          <p:cNvSpPr/>
          <p:nvPr/>
        </p:nvSpPr>
        <p:spPr>
          <a:xfrm>
            <a:off x="1043608" y="2405649"/>
            <a:ext cx="1401557" cy="23684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="" xmlns:a16="http://schemas.microsoft.com/office/drawing/2014/main" id="{D764B091-04F7-4C24-8A57-E5964ABADF9C}"/>
              </a:ext>
            </a:extLst>
          </p:cNvPr>
          <p:cNvCxnSpPr>
            <a:cxnSpLocks/>
            <a:stCxn id="23" idx="1"/>
            <a:endCxn id="32" idx="1"/>
          </p:cNvCxnSpPr>
          <p:nvPr/>
        </p:nvCxnSpPr>
        <p:spPr>
          <a:xfrm rot="10800000" flipV="1">
            <a:off x="422886" y="2524070"/>
            <a:ext cx="620723" cy="2380159"/>
          </a:xfrm>
          <a:prstGeom prst="bentConnector3">
            <a:avLst>
              <a:gd name="adj1" fmla="val 12432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="" xmlns:a16="http://schemas.microsoft.com/office/drawing/2014/main" id="{447187A4-86BD-4B52-BEEB-2CF0B61472AF}"/>
              </a:ext>
            </a:extLst>
          </p:cNvPr>
          <p:cNvCxnSpPr>
            <a:cxnSpLocks/>
            <a:stCxn id="23" idx="1"/>
            <a:endCxn id="33" idx="1"/>
          </p:cNvCxnSpPr>
          <p:nvPr/>
        </p:nvCxnSpPr>
        <p:spPr>
          <a:xfrm rot="10800000" flipV="1">
            <a:off x="422886" y="2524071"/>
            <a:ext cx="620723" cy="3570188"/>
          </a:xfrm>
          <a:prstGeom prst="bentConnector3">
            <a:avLst>
              <a:gd name="adj1" fmla="val 136828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1DECAA5-8093-410D-BDC3-34C5EECAE8E7}"/>
              </a:ext>
            </a:extLst>
          </p:cNvPr>
          <p:cNvSpPr/>
          <p:nvPr/>
        </p:nvSpPr>
        <p:spPr>
          <a:xfrm>
            <a:off x="422885" y="4783276"/>
            <a:ext cx="331555" cy="2419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B615267-B8BB-4A24-8BC3-E57E71A4B94A}"/>
              </a:ext>
            </a:extLst>
          </p:cNvPr>
          <p:cNvSpPr/>
          <p:nvPr/>
        </p:nvSpPr>
        <p:spPr>
          <a:xfrm>
            <a:off x="422885" y="5971227"/>
            <a:ext cx="331555" cy="2460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8CB0CC0-AE57-44E3-A648-EE510770FC21}"/>
              </a:ext>
            </a:extLst>
          </p:cNvPr>
          <p:cNvSpPr/>
          <p:nvPr/>
        </p:nvSpPr>
        <p:spPr>
          <a:xfrm>
            <a:off x="670110" y="3079481"/>
            <a:ext cx="3901890" cy="205011"/>
          </a:xfrm>
          <a:prstGeom prst="rect">
            <a:avLst/>
          </a:prstGeom>
          <a:noFill/>
          <a:ln>
            <a:solidFill>
              <a:srgbClr val="00D0C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C0B3316-46F3-401F-85C0-92B9A5372372}"/>
              </a:ext>
            </a:extLst>
          </p:cNvPr>
          <p:cNvSpPr/>
          <p:nvPr/>
        </p:nvSpPr>
        <p:spPr>
          <a:xfrm>
            <a:off x="688574" y="3369860"/>
            <a:ext cx="3901890" cy="205011"/>
          </a:xfrm>
          <a:prstGeom prst="rect">
            <a:avLst/>
          </a:prstGeom>
          <a:noFill/>
          <a:ln>
            <a:solidFill>
              <a:srgbClr val="00D0C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="" xmlns:a16="http://schemas.microsoft.com/office/drawing/2014/main" id="{A6221F6C-A38C-47F8-8ECA-E95A5230AD7E}"/>
              </a:ext>
            </a:extLst>
          </p:cNvPr>
          <p:cNvCxnSpPr>
            <a:cxnSpLocks/>
            <a:stCxn id="37" idx="3"/>
            <a:endCxn id="19" idx="3"/>
          </p:cNvCxnSpPr>
          <p:nvPr/>
        </p:nvCxnSpPr>
        <p:spPr>
          <a:xfrm>
            <a:off x="4572000" y="3181987"/>
            <a:ext cx="3042203" cy="1394146"/>
          </a:xfrm>
          <a:prstGeom prst="bentConnector3">
            <a:avLst>
              <a:gd name="adj1" fmla="val 107514"/>
            </a:avLst>
          </a:prstGeom>
          <a:ln>
            <a:solidFill>
              <a:srgbClr val="00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="" xmlns:a16="http://schemas.microsoft.com/office/drawing/2014/main" id="{8ED0B929-3D0B-41F3-9E2C-A9ECE3AF171F}"/>
              </a:ext>
            </a:extLst>
          </p:cNvPr>
          <p:cNvCxnSpPr>
            <a:cxnSpLocks/>
            <a:stCxn id="38" idx="3"/>
            <a:endCxn id="21" idx="3"/>
          </p:cNvCxnSpPr>
          <p:nvPr/>
        </p:nvCxnSpPr>
        <p:spPr>
          <a:xfrm>
            <a:off x="4590464" y="3472366"/>
            <a:ext cx="3023739" cy="2190926"/>
          </a:xfrm>
          <a:prstGeom prst="bentConnector3">
            <a:avLst>
              <a:gd name="adj1" fmla="val 111839"/>
            </a:avLst>
          </a:prstGeom>
          <a:ln>
            <a:solidFill>
              <a:srgbClr val="00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4942"/>
      </p:ext>
    </p:extLst>
  </p:cSld>
  <p:clrMapOvr>
    <a:masterClrMapping/>
  </p:clrMapOvr>
  <p:transition advTm="309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1D1F7EA-CBE2-41DD-BF24-07D01C2B857D}"/>
              </a:ext>
            </a:extLst>
          </p:cNvPr>
          <p:cNvSpPr txBox="1"/>
          <p:nvPr/>
        </p:nvSpPr>
        <p:spPr>
          <a:xfrm>
            <a:off x="4716016" y="135863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추천기업 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A24BA97-C5BB-4EF2-BEBF-4AD450B711A3}"/>
              </a:ext>
            </a:extLst>
          </p:cNvPr>
          <p:cNvSpPr/>
          <p:nvPr/>
        </p:nvSpPr>
        <p:spPr>
          <a:xfrm>
            <a:off x="4803827" y="1665330"/>
            <a:ext cx="273755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입력한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토대로 추천기업 기능을 이용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자신의 스펙과 유사한 순서대로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기업들에서의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합격자 평균 스펙을 출력해준다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D31F604-790B-43B1-B02C-0A0BF4BCD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7" y="1346055"/>
            <a:ext cx="4333938" cy="309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AC08947-163E-4B62-A16B-CD7372E561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36" t="28289" r="51408" b="32235"/>
          <a:stretch/>
        </p:blipFill>
        <p:spPr>
          <a:xfrm>
            <a:off x="4934671" y="2965409"/>
            <a:ext cx="1440160" cy="14401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BFB36DD-6899-41A6-8C80-93C6E5F4196A}"/>
              </a:ext>
            </a:extLst>
          </p:cNvPr>
          <p:cNvSpPr/>
          <p:nvPr/>
        </p:nvSpPr>
        <p:spPr>
          <a:xfrm>
            <a:off x="424346" y="4672007"/>
            <a:ext cx="8612150" cy="1277273"/>
          </a:xfrm>
          <a:prstGeom prst="rect">
            <a:avLst/>
          </a:prstGeom>
          <a:solidFill>
            <a:schemeClr val="bg1"/>
          </a:solidFill>
          <a:ln w="28575">
            <a:solidFill>
              <a:srgbClr val="79E6DD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company_name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avg(SCORE) , avg(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avg(IFNULL(toeic,0)), avg(IFNULL(opic,0)), avg(IFNULL(toeic_speaking,0)), </a:t>
            </a:r>
            <a:r>
              <a:rPr lang="en-US" altLang="ko-KR" sz="1100" dirty="0">
                <a:solidFill>
                  <a:srgbClr val="EAA7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FITNESS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(SELECT *FROM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specDB.pass_spec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AS P,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specDB.university_list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AS V WHERE 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P.university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V.name )T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specDB.company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AS C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=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C.company_id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CATEGORY =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:CATEGORY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FITNESS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10</a:t>
            </a: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 BY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T.company_id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ORDER BY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FITNESS DESC;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="" xmlns:a16="http://schemas.microsoft.com/office/drawing/2014/main" id="{A3D83727-F3E9-446C-815E-04DF3B6D5EBE}"/>
              </a:ext>
            </a:extLst>
          </p:cNvPr>
          <p:cNvSpPr/>
          <p:nvPr/>
        </p:nvSpPr>
        <p:spPr>
          <a:xfrm>
            <a:off x="7308304" y="2533106"/>
            <a:ext cx="1673076" cy="1440000"/>
          </a:xfrm>
          <a:prstGeom prst="wedgeRectCallout">
            <a:avLst>
              <a:gd name="adj1" fmla="val 15254"/>
              <a:gd name="adj2" fmla="val 86953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FITNESS =</a:t>
            </a:r>
            <a:endParaRPr lang="en-US" altLang="ko-KR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LOG2(SCORE)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gpa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toeic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/200 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opic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toeic_speaking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cert_count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lang_study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+intern 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="" xmlns:a16="http://schemas.microsoft.com/office/drawing/2014/main" id="{C3BB5164-0ED2-45E4-B38B-62DEBB0456B2}"/>
              </a:ext>
            </a:extLst>
          </p:cNvPr>
          <p:cNvSpPr/>
          <p:nvPr/>
        </p:nvSpPr>
        <p:spPr>
          <a:xfrm>
            <a:off x="1475656" y="2753284"/>
            <a:ext cx="360040" cy="1336193"/>
          </a:xfrm>
          <a:prstGeom prst="flowChartProcess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308E61B-A703-45B2-9D18-E4A74FB4C20A}"/>
              </a:ext>
            </a:extLst>
          </p:cNvPr>
          <p:cNvSpPr/>
          <p:nvPr/>
        </p:nvSpPr>
        <p:spPr>
          <a:xfrm>
            <a:off x="670110" y="3113985"/>
            <a:ext cx="3685866" cy="891079"/>
          </a:xfrm>
          <a:prstGeom prst="rect">
            <a:avLst/>
          </a:prstGeom>
          <a:noFill/>
          <a:ln>
            <a:solidFill>
              <a:srgbClr val="00D0C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="" xmlns:a16="http://schemas.microsoft.com/office/drawing/2014/main" id="{05FA6A56-B696-492D-99E2-A5A3230C210A}"/>
              </a:ext>
            </a:extLst>
          </p:cNvPr>
          <p:cNvCxnSpPr>
            <a:cxnSpLocks/>
            <a:stCxn id="21" idx="1"/>
            <a:endCxn id="18" idx="1"/>
          </p:cNvCxnSpPr>
          <p:nvPr/>
        </p:nvCxnSpPr>
        <p:spPr>
          <a:xfrm rot="10800000" flipV="1">
            <a:off x="424346" y="3559524"/>
            <a:ext cx="245764" cy="1751119"/>
          </a:xfrm>
          <a:prstGeom prst="bentConnector3">
            <a:avLst>
              <a:gd name="adj1" fmla="val 193016"/>
            </a:avLst>
          </a:prstGeom>
          <a:ln>
            <a:solidFill>
              <a:srgbClr val="00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5C7D6AE-6E08-4846-B83F-3186C43598CF}"/>
              </a:ext>
            </a:extLst>
          </p:cNvPr>
          <p:cNvSpPr/>
          <p:nvPr/>
        </p:nvSpPr>
        <p:spPr>
          <a:xfrm>
            <a:off x="6551217" y="4079072"/>
            <a:ext cx="13681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distinct(category)</a:t>
            </a:r>
          </a:p>
          <a:p>
            <a:r>
              <a:rPr lang="en-US" altLang="ko-KR" sz="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specDB.company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600B04F2-E1DC-4926-8B6F-00D7A0EF9357}"/>
              </a:ext>
            </a:extLst>
          </p:cNvPr>
          <p:cNvSpPr/>
          <p:nvPr/>
        </p:nvSpPr>
        <p:spPr>
          <a:xfrm>
            <a:off x="1328564" y="2145365"/>
            <a:ext cx="1227212" cy="3730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="" xmlns:a16="http://schemas.microsoft.com/office/drawing/2014/main" id="{CB8C3511-A3BE-4B89-8735-AE83C9049443}"/>
              </a:ext>
            </a:extLst>
          </p:cNvPr>
          <p:cNvCxnSpPr>
            <a:cxnSpLocks/>
            <a:stCxn id="28" idx="2"/>
            <a:endCxn id="5" idx="0"/>
          </p:cNvCxnSpPr>
          <p:nvPr/>
        </p:nvCxnSpPr>
        <p:spPr>
          <a:xfrm rot="16200000" flipH="1">
            <a:off x="3574951" y="885608"/>
            <a:ext cx="447019" cy="371258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="" xmlns:a16="http://schemas.microsoft.com/office/drawing/2014/main" id="{F3165F7E-CFD2-4D94-B4C1-178D6556DAE5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6374831" y="3685489"/>
            <a:ext cx="176386" cy="56286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DE942D45-F04F-4128-BFE1-8E8D0D8FF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16" y="1677482"/>
            <a:ext cx="579170" cy="256054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="" xmlns:a16="http://schemas.microsoft.com/office/drawing/2014/main" id="{CDD9F540-A05C-4ADB-B62E-4A119FA1A227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3652727" y="3308618"/>
            <a:ext cx="905075" cy="3098975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9408"/>
      </p:ext>
    </p:extLst>
  </p:cSld>
  <p:clrMapOvr>
    <a:masterClrMapping/>
  </p:clrMapOvr>
  <p:transition advTm="291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4499559-115A-4C39-BC94-3C9E708EB8A6}"/>
              </a:ext>
            </a:extLst>
          </p:cNvPr>
          <p:cNvSpPr/>
          <p:nvPr/>
        </p:nvSpPr>
        <p:spPr>
          <a:xfrm>
            <a:off x="430560" y="4778773"/>
            <a:ext cx="457348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user_account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account_pw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account_pw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email = </a:t>
            </a:r>
            <a:r>
              <a:rPr lang="en-US" altLang="ko-KR" sz="1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:email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60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 err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account_id</a:t>
            </a:r>
            <a:endParaRPr lang="en-US" altLang="ko-KR" sz="16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030F1C6-58FD-4604-8A2F-A75AE19F0E3D}"/>
              </a:ext>
            </a:extLst>
          </p:cNvPr>
          <p:cNvSpPr txBox="1"/>
          <p:nvPr/>
        </p:nvSpPr>
        <p:spPr>
          <a:xfrm>
            <a:off x="4808477" y="1348986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개인정보 변경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9234552-16E0-4218-A030-189936607CDC}"/>
              </a:ext>
            </a:extLst>
          </p:cNvPr>
          <p:cNvSpPr/>
          <p:nvPr/>
        </p:nvSpPr>
        <p:spPr>
          <a:xfrm>
            <a:off x="4896288" y="1655686"/>
            <a:ext cx="2737553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계정의 정보를 수정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347481F-18EB-4A52-97DC-BCEC9AA6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71" y="1357166"/>
            <a:ext cx="3962400" cy="32194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BC581E6-985D-4ABD-8F75-D8488FB8D39E}"/>
              </a:ext>
            </a:extLst>
          </p:cNvPr>
          <p:cNvSpPr/>
          <p:nvPr/>
        </p:nvSpPr>
        <p:spPr>
          <a:xfrm>
            <a:off x="754440" y="2966990"/>
            <a:ext cx="2216132" cy="21014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="" xmlns:a16="http://schemas.microsoft.com/office/drawing/2014/main" id="{B8611C57-81AA-4D3E-AB2F-F2DFACB30B75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2970572" y="3072060"/>
            <a:ext cx="1619556" cy="1978195"/>
          </a:xfrm>
          <a:prstGeom prst="bentConnector2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4797A54-9411-4DAB-9D34-540F02995DD7}"/>
              </a:ext>
            </a:extLst>
          </p:cNvPr>
          <p:cNvSpPr/>
          <p:nvPr/>
        </p:nvSpPr>
        <p:spPr>
          <a:xfrm>
            <a:off x="2519772" y="5301209"/>
            <a:ext cx="1116124" cy="288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1ED43D1-C0CF-426C-9BD2-5E3AC6BFFB79}"/>
              </a:ext>
            </a:extLst>
          </p:cNvPr>
          <p:cNvSpPr/>
          <p:nvPr/>
        </p:nvSpPr>
        <p:spPr>
          <a:xfrm>
            <a:off x="2302625" y="5050255"/>
            <a:ext cx="1116124" cy="288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E16CEDC-C1E6-4472-A54D-B5C833A00749}"/>
              </a:ext>
            </a:extLst>
          </p:cNvPr>
          <p:cNvSpPr/>
          <p:nvPr/>
        </p:nvSpPr>
        <p:spPr>
          <a:xfrm>
            <a:off x="4283968" y="5050255"/>
            <a:ext cx="612320" cy="288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525147C5-3E07-4346-8824-D94B98C1399C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 flipH="1">
            <a:off x="2860687" y="3343542"/>
            <a:ext cx="109885" cy="1706713"/>
          </a:xfrm>
          <a:prstGeom prst="bentConnector4">
            <a:avLst>
              <a:gd name="adj1" fmla="val -208036"/>
              <a:gd name="adj2" fmla="val 53078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5336200-0ACC-4692-80EA-BAEF69BE96E1}"/>
              </a:ext>
            </a:extLst>
          </p:cNvPr>
          <p:cNvSpPr/>
          <p:nvPr/>
        </p:nvSpPr>
        <p:spPr>
          <a:xfrm>
            <a:off x="754440" y="3238472"/>
            <a:ext cx="2216132" cy="21014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9F0C5CB-5AE8-4793-8A19-897D9EC0192F}"/>
              </a:ext>
            </a:extLst>
          </p:cNvPr>
          <p:cNvSpPr/>
          <p:nvPr/>
        </p:nvSpPr>
        <p:spPr>
          <a:xfrm>
            <a:off x="745797" y="1788221"/>
            <a:ext cx="1089899" cy="210140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="" xmlns:a16="http://schemas.microsoft.com/office/drawing/2014/main" id="{01EABD9F-0DE9-45C0-AAB1-C903E23932C1}"/>
              </a:ext>
            </a:extLst>
          </p:cNvPr>
          <p:cNvCxnSpPr>
            <a:cxnSpLocks/>
            <a:stCxn id="36" idx="1"/>
            <a:endCxn id="22" idx="2"/>
          </p:cNvCxnSpPr>
          <p:nvPr/>
        </p:nvCxnSpPr>
        <p:spPr>
          <a:xfrm rot="10800000" flipH="1" flipV="1">
            <a:off x="745796" y="1893291"/>
            <a:ext cx="2332037" cy="3695950"/>
          </a:xfrm>
          <a:prstGeom prst="bentConnector4">
            <a:avLst>
              <a:gd name="adj1" fmla="val -24230"/>
              <a:gd name="adj2" fmla="val 10618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77601"/>
      </p:ext>
    </p:extLst>
  </p:cSld>
  <p:clrMapOvr>
    <a:masterClrMapping/>
  </p:clrMapOvr>
  <p:transition advTm="47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결과 및 분석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3918"/>
      </p:ext>
    </p:extLst>
  </p:cSld>
  <p:clrMapOvr>
    <a:masterClrMapping/>
  </p:clrMapOvr>
  <p:transition advTm="2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40000" y="939600"/>
            <a:ext cx="4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DATABASE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40000" y="1512819"/>
            <a:ext cx="6519395" cy="9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세부적인 부분까지 </a:t>
            </a:r>
            <a:r>
              <a:rPr lang="ko-KR" altLang="en-US" sz="2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계획한 </a:t>
            </a:r>
            <a:r>
              <a:rPr lang="en-US" altLang="ko-KR" sz="2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2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응용프로그램</a:t>
            </a:r>
            <a:r>
              <a:rPr lang="ko-KR" altLang="en-US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대로 구현되었음</a:t>
            </a:r>
            <a:r>
              <a:rPr lang="en-US" altLang="ko-KR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ko-KR" altLang="en-US" sz="2000" spc="-30" dirty="0"/>
          </a:p>
        </p:txBody>
      </p:sp>
      <p:sp>
        <p:nvSpPr>
          <p:cNvPr id="27" name="직사각형 2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14003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자체 평가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161B0A76-10FE-4713-8332-56910FCF89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534A938-9CDB-4B06-9D9E-364E281D1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044" y="4932000"/>
            <a:ext cx="900000" cy="8177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B8844E9-07DB-43BF-B4A2-737132D95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3440" y="4932000"/>
            <a:ext cx="900000" cy="56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B1D46305-AA15-44AA-9931-13E65AC15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892" y="4932000"/>
            <a:ext cx="900000" cy="6418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43AD051A-BC48-445C-B7C0-6754ED453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680" y="4932000"/>
            <a:ext cx="900000" cy="7312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9F082998-C804-4875-B517-248E32EEA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2580" y="4932000"/>
            <a:ext cx="900000" cy="731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460EE0B-F259-4269-B96A-DD5424702D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5327" y="4932000"/>
            <a:ext cx="900000" cy="7312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61BB0636-2C8D-41E4-9CF2-39C3E605A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5327" y="4932000"/>
            <a:ext cx="900000" cy="7312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3BBCBCB-3DF9-409A-B9B3-C47579A979FB}"/>
              </a:ext>
            </a:extLst>
          </p:cNvPr>
          <p:cNvSpPr txBox="1"/>
          <p:nvPr/>
        </p:nvSpPr>
        <p:spPr>
          <a:xfrm>
            <a:off x="2340000" y="3811691"/>
            <a:ext cx="4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UI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B4C59417-06EB-49C0-B126-878604E42FFA}"/>
              </a:ext>
            </a:extLst>
          </p:cNvPr>
          <p:cNvSpPr/>
          <p:nvPr/>
        </p:nvSpPr>
        <p:spPr>
          <a:xfrm>
            <a:off x="2340000" y="4342390"/>
            <a:ext cx="6311553" cy="9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알아보기 쉬운 </a:t>
            </a:r>
            <a:r>
              <a:rPr lang="en-US" altLang="ko-KR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2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누구나 쉽게 접근할 수 있도록 설계</a:t>
            </a:r>
          </a:p>
          <a:p>
            <a:pPr>
              <a:lnSpc>
                <a:spcPct val="140000"/>
              </a:lnSpc>
            </a:pPr>
            <a:endParaRPr lang="ko-KR" altLang="en-US" sz="2000" spc="-3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B251771-989C-4273-BF78-84CBF436CC0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433" b="56999"/>
          <a:stretch/>
        </p:blipFill>
        <p:spPr>
          <a:xfrm>
            <a:off x="2397670" y="2017646"/>
            <a:ext cx="6270171" cy="15477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>
            <a:extLst>
              <a:ext uri="{FF2B5EF4-FFF2-40B4-BE49-F238E27FC236}">
                <a16:creationId xmlns="" xmlns:a16="http://schemas.microsoft.com/office/drawing/2014/main" id="{CE754ABD-B93B-436E-9F32-827E2187CC46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945282" y="2693987"/>
            <a:ext cx="2681436" cy="1470025"/>
          </a:xfrm>
        </p:spPr>
        <p:txBody>
          <a:bodyPr anchor="ctr">
            <a:normAutofit/>
          </a:bodyPr>
          <a:lstStyle/>
          <a:p>
            <a:r>
              <a:rPr lang="en-US" altLang="ko-KR" sz="3000" dirty="0"/>
              <a:t>CONTENTS</a:t>
            </a:r>
            <a:endParaRPr lang="ko-KR" altLang="en-US" sz="3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8ABA12B-2094-4B18-AB82-BEC42A12EE49}"/>
              </a:ext>
            </a:extLst>
          </p:cNvPr>
          <p:cNvCxnSpPr>
            <a:cxnSpLocks/>
          </p:cNvCxnSpPr>
          <p:nvPr/>
        </p:nvCxnSpPr>
        <p:spPr>
          <a:xfrm flipV="1">
            <a:off x="945282" y="2996952"/>
            <a:ext cx="2681436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52AD5048-E25F-49F3-89DD-AA1924B34025}"/>
              </a:ext>
            </a:extLst>
          </p:cNvPr>
          <p:cNvCxnSpPr>
            <a:cxnSpLocks/>
          </p:cNvCxnSpPr>
          <p:nvPr/>
        </p:nvCxnSpPr>
        <p:spPr>
          <a:xfrm flipV="1">
            <a:off x="922211" y="3861049"/>
            <a:ext cx="270450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5BEBDA5-3E76-427A-AD89-755BF48F6226}"/>
              </a:ext>
            </a:extLst>
          </p:cNvPr>
          <p:cNvGrpSpPr/>
          <p:nvPr/>
        </p:nvGrpSpPr>
        <p:grpSpPr>
          <a:xfrm>
            <a:off x="5292000" y="1080000"/>
            <a:ext cx="3307858" cy="1169551"/>
            <a:chOff x="4857645" y="722977"/>
            <a:chExt cx="3307858" cy="1169551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2C4DC083-67DF-44C2-96B0-046EE1B42B97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취업난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취업정보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C54E0BBD-D9E2-43CA-A090-521696CE4D48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배경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85C61EF-E8A7-428B-8244-842E5A409397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endParaRPr lang="ko-KR" altLang="en-US" sz="7000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523FFB63-A08B-40DC-841C-4CE6309A0A20}"/>
              </a:ext>
            </a:extLst>
          </p:cNvPr>
          <p:cNvGrpSpPr/>
          <p:nvPr/>
        </p:nvGrpSpPr>
        <p:grpSpPr>
          <a:xfrm>
            <a:off x="5292000" y="3240000"/>
            <a:ext cx="3307858" cy="1169551"/>
            <a:chOff x="4857645" y="722977"/>
            <a:chExt cx="3307858" cy="1169551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16F481FA-3AC5-4174-B709-3505E28E86AD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ER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다이어그램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ER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스키마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인터페이스 설계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CEFC3406-512E-476A-BCF6-8A24246B834D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내용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AAA6AC93-47E3-4F8F-9C46-45AABFED66BE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70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9C117B0C-C6AD-43C8-AF15-83C988D03890}"/>
              </a:ext>
            </a:extLst>
          </p:cNvPr>
          <p:cNvGrpSpPr/>
          <p:nvPr/>
        </p:nvGrpSpPr>
        <p:grpSpPr>
          <a:xfrm>
            <a:off x="5292000" y="4320000"/>
            <a:ext cx="3307858" cy="1169551"/>
            <a:chOff x="4857645" y="722977"/>
            <a:chExt cx="3307858" cy="1169551"/>
          </a:xfrm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43E82C0A-50A6-468F-AA83-BFA6BCB388D3}"/>
                </a:ext>
              </a:extLst>
            </p:cNvPr>
            <p:cNvSpPr/>
            <p:nvPr/>
          </p:nvSpPr>
          <p:spPr>
            <a:xfrm>
              <a:off x="5574356" y="1174317"/>
              <a:ext cx="237626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결과 및 분석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DBEDC44A-F00B-43A1-8563-B32E19A7ED83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설계결과 및 분석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0E4AF765-6AD4-48CA-9A89-784022841AA6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endParaRPr lang="ko-KR" altLang="en-US" sz="70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B62D6BE8-B1EC-42A5-ACF1-B0FD0ADE8CBF}"/>
              </a:ext>
            </a:extLst>
          </p:cNvPr>
          <p:cNvGrpSpPr/>
          <p:nvPr/>
        </p:nvGrpSpPr>
        <p:grpSpPr>
          <a:xfrm>
            <a:off x="5292000" y="2160000"/>
            <a:ext cx="3283902" cy="1169551"/>
            <a:chOff x="4881601" y="722977"/>
            <a:chExt cx="3283902" cy="1169551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0CFC8931-6A61-4657-BEDC-1AB5E957A0B0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요구사항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고려사항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4366F59A-84FE-4F42-B2CB-CF2CD25C8926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목표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D4AED572-E18B-47DF-BF5B-3A956809417A}"/>
                </a:ext>
              </a:extLst>
            </p:cNvPr>
            <p:cNvSpPr/>
            <p:nvPr/>
          </p:nvSpPr>
          <p:spPr>
            <a:xfrm>
              <a:off x="4881601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7000" dirty="0"/>
            </a:p>
          </p:txBody>
        </p:sp>
      </p:grp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4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40000" y="939600"/>
            <a:ext cx="4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SERVER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14003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자체 평가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-</a:t>
            </a:r>
            <a:r>
              <a:rPr lang="ko-KR" altLang="en-US" sz="1800" spc="-50" dirty="0"/>
              <a:t>개선점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161B0A76-10FE-4713-8332-56910FCF89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3BBCBCB-3DF9-409A-B9B3-C47579A979FB}"/>
              </a:ext>
            </a:extLst>
          </p:cNvPr>
          <p:cNvSpPr txBox="1"/>
          <p:nvPr/>
        </p:nvSpPr>
        <p:spPr>
          <a:xfrm>
            <a:off x="2390407" y="3239961"/>
            <a:ext cx="4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50E9E8A-F159-41F3-9105-8B0E1C20BF38}"/>
              </a:ext>
            </a:extLst>
          </p:cNvPr>
          <p:cNvSpPr/>
          <p:nvPr/>
        </p:nvSpPr>
        <p:spPr>
          <a:xfrm>
            <a:off x="2411759" y="1523745"/>
            <a:ext cx="6311553" cy="902298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연동 없이 데이터베이스 구현</a:t>
            </a:r>
            <a:r>
              <a:rPr lang="en-US" altLang="ko-KR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배포 이후 데이터 업데이트 장애</a:t>
            </a:r>
            <a:endParaRPr lang="ko-KR" altLang="en-US" sz="20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C5096D7-02E0-4D55-8682-4F0656EDBE4C}"/>
              </a:ext>
            </a:extLst>
          </p:cNvPr>
          <p:cNvSpPr/>
          <p:nvPr/>
        </p:nvSpPr>
        <p:spPr>
          <a:xfrm>
            <a:off x="3059833" y="2583599"/>
            <a:ext cx="5663479" cy="4760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웹 서버에 연동하면 해결</a:t>
            </a:r>
            <a:endParaRPr lang="ko-KR" altLang="en-US" sz="20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3CDAEA-2E5A-4508-9266-81A8127C0853}"/>
              </a:ext>
            </a:extLst>
          </p:cNvPr>
          <p:cNvSpPr/>
          <p:nvPr/>
        </p:nvSpPr>
        <p:spPr>
          <a:xfrm>
            <a:off x="3059833" y="3784333"/>
            <a:ext cx="5663479" cy="4760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좀 더 깔끔한 디자인으로 개선</a:t>
            </a:r>
            <a:endParaRPr lang="ko-KR" altLang="en-US" sz="20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="" xmlns:a16="http://schemas.microsoft.com/office/drawing/2014/main" id="{FA80C641-8825-4528-BF87-683D8EBACE9C}"/>
              </a:ext>
            </a:extLst>
          </p:cNvPr>
          <p:cNvSpPr/>
          <p:nvPr/>
        </p:nvSpPr>
        <p:spPr>
          <a:xfrm>
            <a:off x="2411760" y="2564904"/>
            <a:ext cx="576064" cy="484632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4D176CA-71AE-4B06-9F2F-5E5EE63DA7BA}"/>
              </a:ext>
            </a:extLst>
          </p:cNvPr>
          <p:cNvSpPr txBox="1"/>
          <p:nvPr/>
        </p:nvSpPr>
        <p:spPr>
          <a:xfrm>
            <a:off x="2412009" y="4511321"/>
            <a:ext cx="486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DATABASE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546AA41D-69EF-4757-924C-1D029EE5182A}"/>
              </a:ext>
            </a:extLst>
          </p:cNvPr>
          <p:cNvSpPr/>
          <p:nvPr/>
        </p:nvSpPr>
        <p:spPr>
          <a:xfrm>
            <a:off x="2973803" y="5669386"/>
            <a:ext cx="5663479" cy="47141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  <a:r>
              <a:rPr lang="en-US" altLang="ko-KR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인턴경험</a:t>
            </a:r>
            <a:r>
              <a:rPr lang="en-US" altLang="ko-KR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개별 정보 세부항목 작성</a:t>
            </a:r>
            <a:endParaRPr lang="ko-KR" altLang="en-US" sz="20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="" xmlns:a16="http://schemas.microsoft.com/office/drawing/2014/main" id="{CE76DFC6-9E9C-4615-811B-9163FF884C5E}"/>
              </a:ext>
            </a:extLst>
          </p:cNvPr>
          <p:cNvSpPr/>
          <p:nvPr/>
        </p:nvSpPr>
        <p:spPr>
          <a:xfrm>
            <a:off x="2483769" y="3788632"/>
            <a:ext cx="504055" cy="484632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="" xmlns:a16="http://schemas.microsoft.com/office/drawing/2014/main" id="{45445A70-F1AD-4E2C-AEB3-CC790CFFD5CB}"/>
              </a:ext>
            </a:extLst>
          </p:cNvPr>
          <p:cNvSpPr/>
          <p:nvPr/>
        </p:nvSpPr>
        <p:spPr>
          <a:xfrm>
            <a:off x="2397739" y="5669386"/>
            <a:ext cx="504055" cy="484632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8D33007A-8337-421C-B911-9BE9B8CF9913}"/>
              </a:ext>
            </a:extLst>
          </p:cNvPr>
          <p:cNvSpPr/>
          <p:nvPr/>
        </p:nvSpPr>
        <p:spPr>
          <a:xfrm>
            <a:off x="2411759" y="4990159"/>
            <a:ext cx="6311553" cy="47141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추천기업 검색 서비스 개선 가능성</a:t>
            </a:r>
            <a:endParaRPr lang="ko-KR" altLang="en-US" sz="20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14"/>
      </p:ext>
    </p:extLst>
  </p:cSld>
  <p:clrMapOvr>
    <a:masterClrMapping/>
  </p:clrMapOvr>
  <p:transition advTm="442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1BC689D-31FE-4B46-91B9-466FE6DF4F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배경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3683" y="921493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취업난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16234" y="2712835"/>
            <a:ext cx="5588624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사회적인 큰 문제이자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우리가 피부로 직접적으로 느낄 수 있는 문제</a:t>
            </a:r>
            <a:endParaRPr lang="en-US" altLang="ko-KR" sz="1400" spc="-30" dirty="0">
              <a:solidFill>
                <a:srgbClr val="00D0C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설계 배경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AB505D7-0CCB-4FC2-AA4A-C053C4C1E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287219"/>
            <a:ext cx="3240000" cy="5363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AD534D1-03EB-4674-A259-F9EFDEB11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9334">
            <a:off x="3432347" y="1693814"/>
            <a:ext cx="3240000" cy="55002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35E7E2C-8E5D-41A2-AD2D-D2194E5FA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7527">
            <a:off x="2527321" y="2018933"/>
            <a:ext cx="3240000" cy="30652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CD9F5B8-FA82-4EE0-8645-A274B7E82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760" y="3521417"/>
            <a:ext cx="5753565" cy="1131719"/>
          </a:xfrm>
          <a:prstGeom prst="rect">
            <a:avLst/>
          </a:prstGeom>
          <a:ln>
            <a:solidFill>
              <a:srgbClr val="00D0C6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799AB50-751E-4EE5-9702-C98E915EEF6C}"/>
              </a:ext>
            </a:extLst>
          </p:cNvPr>
          <p:cNvSpPr/>
          <p:nvPr/>
        </p:nvSpPr>
        <p:spPr>
          <a:xfrm>
            <a:off x="2448272" y="4687095"/>
            <a:ext cx="4572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부족한 정보</a:t>
            </a:r>
            <a:r>
              <a:rPr lang="ko-KR" altLang="en-US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로 인한 막연함</a:t>
            </a:r>
            <a:r>
              <a:rPr lang="en-US" altLang="ko-KR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불안감</a:t>
            </a:r>
            <a:r>
              <a:rPr lang="en-US" altLang="ko-KR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64FFDAF-0211-4227-9C2F-97B117E6C4BB}"/>
              </a:ext>
            </a:extLst>
          </p:cNvPr>
          <p:cNvSpPr/>
          <p:nvPr/>
        </p:nvSpPr>
        <p:spPr>
          <a:xfrm>
            <a:off x="2328417" y="5233441"/>
            <a:ext cx="5623334" cy="571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25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이를 해결 할 수 있는 </a:t>
            </a:r>
            <a:r>
              <a:rPr lang="ko-KR" altLang="en-US" sz="25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객관적 데이터 </a:t>
            </a:r>
            <a:r>
              <a:rPr lang="ko-KR" altLang="en-US" sz="25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요구</a:t>
            </a:r>
            <a:endParaRPr lang="en-US" altLang="ko-KR" sz="2500" spc="-3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741FAF6-DB10-4406-954B-21509D5BEC22}"/>
              </a:ext>
            </a:extLst>
          </p:cNvPr>
          <p:cNvSpPr txBox="1"/>
          <p:nvPr/>
        </p:nvSpPr>
        <p:spPr>
          <a:xfrm>
            <a:off x="2333683" y="3140968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취업정보 </a:t>
            </a:r>
            <a:endParaRPr lang="en-US" altLang="ko-KR" sz="16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30CBF06-E3D9-4BD5-82FB-31C83541EB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44208" y="3789040"/>
            <a:ext cx="1080120" cy="432048"/>
          </a:xfrm>
          <a:prstGeom prst="rect">
            <a:avLst/>
          </a:prstGeom>
          <a:noFill/>
          <a:ln>
            <a:solidFill>
              <a:srgbClr val="00D0C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목표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7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4476107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67744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98114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1327" y="3400084"/>
            <a:ext cx="117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취업자 데이터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94450" y="3182641"/>
            <a:ext cx="275447" cy="64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2923" y="3182641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20136" y="3400084"/>
            <a:ext cx="117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합격자 데이터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2720" y="3175655"/>
            <a:ext cx="1175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추천 기업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+</a:t>
            </a:r>
          </a:p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보완점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6510" y="939600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요구사항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10602" y="1196752"/>
            <a:ext cx="5588624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합격자의 스펙 데이터를 토대로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지원자가 지원 해 볼 만한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기업을 추천하거나</a:t>
            </a:r>
            <a:endParaRPr lang="en-US" altLang="ko-KR" sz="1400" spc="-30" dirty="0">
              <a:solidFill>
                <a:srgbClr val="00D0C6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지원자가 목표로 하는 기업에 대해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취업 보완점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제시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설계 목표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AAB5D01-338E-4FEE-BC1A-36375794CA04}"/>
              </a:ext>
            </a:extLst>
          </p:cNvPr>
          <p:cNvSpPr txBox="1"/>
          <p:nvPr/>
        </p:nvSpPr>
        <p:spPr>
          <a:xfrm>
            <a:off x="2417668" y="4515218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고려사항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271E809-F363-4A6D-A4EC-5D70BD57F7C6}"/>
              </a:ext>
            </a:extLst>
          </p:cNvPr>
          <p:cNvSpPr/>
          <p:nvPr/>
        </p:nvSpPr>
        <p:spPr>
          <a:xfrm>
            <a:off x="2411760" y="4772370"/>
            <a:ext cx="5588624" cy="110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스펙에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가중치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두어 정확한 결과 산출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사용자가 편리하게 사용할 수 있는 </a:t>
            </a:r>
            <a:r>
              <a:rPr lang="en-US" altLang="ko-KR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정확한 정보를 위한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데이터 무결성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7E350CF2-1CDC-4129-8797-A40A8304B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6437"/>
      </p:ext>
    </p:extLst>
  </p:cSld>
  <p:clrMapOvr>
    <a:masterClrMapping/>
  </p:clrMapOvr>
  <p:transition advTm="121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AC811C6-F58E-43A0-A34F-32BB764C8B8D}"/>
              </a:ext>
            </a:extLst>
          </p:cNvPr>
          <p:cNvSpPr/>
          <p:nvPr/>
        </p:nvSpPr>
        <p:spPr>
          <a:xfrm>
            <a:off x="98355" y="2704942"/>
            <a:ext cx="2793042" cy="2793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설계 환경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7E350CF2-1CDC-4129-8797-A40A8304B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1030" name="Picture 6" descr="AWSì ëí ì´ë¯¸ì§ ê²ìê²°ê³¼">
            <a:extLst>
              <a:ext uri="{FF2B5EF4-FFF2-40B4-BE49-F238E27FC236}">
                <a16:creationId xmlns="" xmlns:a16="http://schemas.microsoft.com/office/drawing/2014/main" id="{B46866C1-3C3F-4EE1-BB62-A0976681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" y="3429000"/>
            <a:ext cx="2586498" cy="13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QTì ëí ì´ë¯¸ì§ ê²ìê²°ê³¼">
            <a:extLst>
              <a:ext uri="{FF2B5EF4-FFF2-40B4-BE49-F238E27FC236}">
                <a16:creationId xmlns="" xmlns:a16="http://schemas.microsoft.com/office/drawing/2014/main" id="{52ECB3D0-F4E9-4577-9225-1F82D49C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02" y="2704942"/>
            <a:ext cx="2793043" cy="27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4C7B124-B928-4BCF-BE95-FE62780F1218}"/>
              </a:ext>
            </a:extLst>
          </p:cNvPr>
          <p:cNvSpPr txBox="1"/>
          <p:nvPr/>
        </p:nvSpPr>
        <p:spPr>
          <a:xfrm>
            <a:off x="35496" y="1628800"/>
            <a:ext cx="279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20" dirty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SERVER</a:t>
            </a:r>
            <a:endParaRPr lang="en-US" altLang="ko-KR" sz="5400" spc="-2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49BBA3B-E355-4B13-BBCB-9FC9E76CF2B2}"/>
              </a:ext>
            </a:extLst>
          </p:cNvPr>
          <p:cNvSpPr txBox="1"/>
          <p:nvPr/>
        </p:nvSpPr>
        <p:spPr>
          <a:xfrm>
            <a:off x="6253785" y="1653257"/>
            <a:ext cx="279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20" dirty="0">
                <a:solidFill>
                  <a:srgbClr val="00B050"/>
                </a:solidFill>
                <a:latin typeface="나눔고딕 ExtraBold" pitchFamily="50" charset="-127"/>
                <a:ea typeface="나눔고딕 ExtraBold" pitchFamily="50" charset="-127"/>
              </a:rPr>
              <a:t>UI</a:t>
            </a:r>
            <a:endParaRPr lang="en-US" altLang="ko-KR" sz="5400" spc="-20" dirty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67FA4A4-39E4-4E68-9958-7766627FDDA9}"/>
              </a:ext>
            </a:extLst>
          </p:cNvPr>
          <p:cNvSpPr txBox="1"/>
          <p:nvPr/>
        </p:nvSpPr>
        <p:spPr>
          <a:xfrm>
            <a:off x="3190148" y="1653257"/>
            <a:ext cx="279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20" dirty="0">
                <a:solidFill>
                  <a:schemeClr val="accent6"/>
                </a:solidFill>
                <a:latin typeface="나눔고딕 ExtraBold" pitchFamily="50" charset="-127"/>
                <a:ea typeface="나눔고딕 ExtraBold" pitchFamily="50" charset="-127"/>
              </a:rPr>
              <a:t>DB</a:t>
            </a:r>
            <a:endParaRPr lang="en-US" altLang="ko-KR" sz="5400" spc="-20" dirty="0">
              <a:solidFill>
                <a:schemeClr val="accent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CED78901-3FB0-4B44-B5D6-F01BA293417E}"/>
              </a:ext>
            </a:extLst>
          </p:cNvPr>
          <p:cNvSpPr/>
          <p:nvPr/>
        </p:nvSpPr>
        <p:spPr>
          <a:xfrm>
            <a:off x="3178011" y="2704942"/>
            <a:ext cx="2793042" cy="2793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4" name="Picture 10" descr="MYSQLì ëí ì´ë¯¸ì§ ê²ìê²°ê³¼">
            <a:extLst>
              <a:ext uri="{FF2B5EF4-FFF2-40B4-BE49-F238E27FC236}">
                <a16:creationId xmlns="" xmlns:a16="http://schemas.microsoft.com/office/drawing/2014/main" id="{E7BC3E38-4B29-47C9-BDD9-2E5A14169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48" y="3235370"/>
            <a:ext cx="2778373" cy="14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1349"/>
      </p:ext>
    </p:extLst>
  </p:cSld>
  <p:clrMapOvr>
    <a:masterClrMapping/>
  </p:clrMapOvr>
  <p:transition advTm="46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내용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F13503D-4F4B-4315-92A3-EADE8E42E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09" y="1049990"/>
            <a:ext cx="3723982" cy="5537878"/>
          </a:xfrm>
          <a:prstGeom prst="rect">
            <a:avLst/>
          </a:prstGeom>
          <a:ln>
            <a:solidFill>
              <a:srgbClr val="66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4918895-D25C-4AD3-BD7F-E7014BDD9576}"/>
              </a:ext>
            </a:extLst>
          </p:cNvPr>
          <p:cNvSpPr/>
          <p:nvPr/>
        </p:nvSpPr>
        <p:spPr>
          <a:xfrm>
            <a:off x="6411600" y="1053378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6D2A373-AE5E-48D7-9277-FC0EF028A891}"/>
              </a:ext>
            </a:extLst>
          </p:cNvPr>
          <p:cNvSpPr/>
          <p:nvPr/>
        </p:nvSpPr>
        <p:spPr>
          <a:xfrm>
            <a:off x="6411600" y="508434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D84B58A-D90A-4828-A776-5678C7B4083A}"/>
              </a:ext>
            </a:extLst>
          </p:cNvPr>
          <p:cNvSpPr/>
          <p:nvPr/>
        </p:nvSpPr>
        <p:spPr>
          <a:xfrm>
            <a:off x="6411600" y="609234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4D321B3-4E71-423C-87C8-5F567A405586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개괄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128A47-107E-4B30-91D9-3F2285B05770}"/>
              </a:ext>
            </a:extLst>
          </p:cNvPr>
          <p:cNvSpPr/>
          <p:nvPr/>
        </p:nvSpPr>
        <p:spPr>
          <a:xfrm>
            <a:off x="6149249" y="1053378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514515C6-55EE-4EE4-A6CC-D1811721AA90}"/>
              </a:ext>
            </a:extLst>
          </p:cNvPr>
          <p:cNvSpPr/>
          <p:nvPr/>
        </p:nvSpPr>
        <p:spPr>
          <a:xfrm>
            <a:off x="6148800" y="5083306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DF36D6C1-ED78-4898-A537-FC53C8A1BA3D}"/>
              </a:ext>
            </a:extLst>
          </p:cNvPr>
          <p:cNvSpPr/>
          <p:nvPr/>
        </p:nvSpPr>
        <p:spPr>
          <a:xfrm>
            <a:off x="6148800" y="6086247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55D60D-3D22-458A-A795-6F39F3B4BE3D}"/>
              </a:ext>
            </a:extLst>
          </p:cNvPr>
          <p:cNvSpPr/>
          <p:nvPr/>
        </p:nvSpPr>
        <p:spPr>
          <a:xfrm>
            <a:off x="7477200" y="1049990"/>
            <a:ext cx="1665917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프로그램을 사용하는 사용자의 정보가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87CE3811-D414-41B7-886B-A0D7CCF4A440}"/>
              </a:ext>
            </a:extLst>
          </p:cNvPr>
          <p:cNvSpPr/>
          <p:nvPr/>
        </p:nvSpPr>
        <p:spPr>
          <a:xfrm>
            <a:off x="7477200" y="5085136"/>
            <a:ext cx="1665917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기업의 정보가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33EA4A1-2248-4F3E-B9BF-4205E103C0CD}"/>
              </a:ext>
            </a:extLst>
          </p:cNvPr>
          <p:cNvSpPr/>
          <p:nvPr/>
        </p:nvSpPr>
        <p:spPr>
          <a:xfrm>
            <a:off x="7477200" y="6088542"/>
            <a:ext cx="1665917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프로그램을 유지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보수하는 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관리자의 정보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32C6BAD6-C539-418E-9DF3-C7240A89400E}"/>
              </a:ext>
            </a:extLst>
          </p:cNvPr>
          <p:cNvSpPr/>
          <p:nvPr/>
        </p:nvSpPr>
        <p:spPr>
          <a:xfrm>
            <a:off x="6411600" y="2066300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지원자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4FC9B6A4-F0E4-44E1-800D-00E3C9C3F837}"/>
              </a:ext>
            </a:extLst>
          </p:cNvPr>
          <p:cNvSpPr/>
          <p:nvPr/>
        </p:nvSpPr>
        <p:spPr>
          <a:xfrm>
            <a:off x="6148800" y="2061596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5EF97C6-5F8D-4892-B7EB-AB49525D6D09}"/>
              </a:ext>
            </a:extLst>
          </p:cNvPr>
          <p:cNvSpPr/>
          <p:nvPr/>
        </p:nvSpPr>
        <p:spPr>
          <a:xfrm>
            <a:off x="7477200" y="2059221"/>
            <a:ext cx="1665918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 하위 범주인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지원자와 합격자의 정보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288E1376-8CC7-4366-B290-B1C4CDA16385}"/>
              </a:ext>
            </a:extLst>
          </p:cNvPr>
          <p:cNvSpPr/>
          <p:nvPr/>
        </p:nvSpPr>
        <p:spPr>
          <a:xfrm>
            <a:off x="6411600" y="305036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 정보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7B6D8AA2-72C1-4D82-9E4F-259A17003F3C}"/>
              </a:ext>
            </a:extLst>
          </p:cNvPr>
          <p:cNvSpPr/>
          <p:nvPr/>
        </p:nvSpPr>
        <p:spPr>
          <a:xfrm>
            <a:off x="6148800" y="3050362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F3259BF2-4F9A-443E-A903-085A6804123A}"/>
              </a:ext>
            </a:extLst>
          </p:cNvPr>
          <p:cNvSpPr/>
          <p:nvPr/>
        </p:nvSpPr>
        <p:spPr>
          <a:xfrm>
            <a:off x="7477200" y="3050253"/>
            <a:ext cx="1665918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사용자에 포함되는 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 err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스펙정보가</a:t>
            </a: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F43BEBB2-8B62-4A42-8A87-F06087012AF3}"/>
              </a:ext>
            </a:extLst>
          </p:cNvPr>
          <p:cNvSpPr/>
          <p:nvPr/>
        </p:nvSpPr>
        <p:spPr>
          <a:xfrm>
            <a:off x="6411600" y="4068831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  <a:endParaRPr lang="en-US" altLang="ko-KR" sz="16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97BD30AF-A8D2-41E0-91D7-A4BFE3688385}"/>
              </a:ext>
            </a:extLst>
          </p:cNvPr>
          <p:cNvSpPr/>
          <p:nvPr/>
        </p:nvSpPr>
        <p:spPr>
          <a:xfrm>
            <a:off x="6148800" y="4067795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8462E399-E2F4-4924-9A60-EF8F56E06F6F}"/>
              </a:ext>
            </a:extLst>
          </p:cNvPr>
          <p:cNvSpPr/>
          <p:nvPr/>
        </p:nvSpPr>
        <p:spPr>
          <a:xfrm>
            <a:off x="7477200" y="4066533"/>
            <a:ext cx="1665916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합격 성공한 </a:t>
            </a:r>
            <a:r>
              <a:rPr lang="ko-KR" altLang="en-US" sz="900" dirty="0" err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사례가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4715"/>
      </p:ext>
    </p:extLst>
  </p:cSld>
  <p:clrMapOvr>
    <a:masterClrMapping/>
  </p:clrMapOvr>
  <p:transition advTm="107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6714</TotalTime>
  <Words>1520</Words>
  <Application>Microsoft Office PowerPoint</Application>
  <PresentationFormat>화면 슬라이드 쇼(4:3)</PresentationFormat>
  <Paragraphs>386</Paragraphs>
  <Slides>21</Slides>
  <Notes>19</Notes>
  <HiddenSlides>0</HiddenSlides>
  <MMClips>21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나눔고딕 ExtraBold</vt:lpstr>
      <vt:lpstr>맑은 고딕</vt:lpstr>
      <vt:lpstr>Abadi</vt:lpstr>
      <vt:lpstr>Wingdings</vt:lpstr>
      <vt:lpstr>돋움체</vt:lpstr>
      <vt:lpstr>나눔명조 ExtraBold</vt:lpstr>
      <vt:lpstr>Arial</vt:lpstr>
      <vt:lpstr>나눔고딕</vt:lpstr>
      <vt:lpstr>Office 테마</vt:lpstr>
      <vt:lpstr>데이터베이스 설계 취업 컨설팅 프로그램 - 8조</vt:lpstr>
      <vt:lpstr>CONTENTS</vt:lpstr>
      <vt:lpstr>설계 배경</vt:lpstr>
      <vt:lpstr>설계 배경</vt:lpstr>
      <vt:lpstr>설계 목표</vt:lpstr>
      <vt:lpstr>설계 목표</vt:lpstr>
      <vt:lpstr>설계 환경</vt:lpstr>
      <vt:lpstr>설계 내용</vt:lpstr>
      <vt:lpstr>ER 다이어그램</vt:lpstr>
      <vt:lpstr>ER 스키마</vt:lpstr>
      <vt:lpstr>유저 인터페이스</vt:lpstr>
      <vt:lpstr>유저 인터페이스</vt:lpstr>
      <vt:lpstr>유저 인터페이스</vt:lpstr>
      <vt:lpstr>유저 인터페이스</vt:lpstr>
      <vt:lpstr>유저 인터페이스</vt:lpstr>
      <vt:lpstr>유저 인터페이스</vt:lpstr>
      <vt:lpstr>유저 인터페이스</vt:lpstr>
      <vt:lpstr>설계 결과 및 분석</vt:lpstr>
      <vt:lpstr>자체 평가</vt:lpstr>
      <vt:lpstr>자체 평가 -개선점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LG</cp:lastModifiedBy>
  <cp:revision>106</cp:revision>
  <dcterms:created xsi:type="dcterms:W3CDTF">2011-08-23T09:45:48Z</dcterms:created>
  <dcterms:modified xsi:type="dcterms:W3CDTF">2019-06-09T16:05:10Z</dcterms:modified>
</cp:coreProperties>
</file>